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39" r:id="rId3"/>
    <p:sldId id="340" r:id="rId4"/>
    <p:sldId id="344" r:id="rId5"/>
    <p:sldId id="345" r:id="rId6"/>
    <p:sldId id="346" r:id="rId7"/>
    <p:sldId id="347" r:id="rId8"/>
    <p:sldId id="364" r:id="rId9"/>
    <p:sldId id="341" r:id="rId10"/>
    <p:sldId id="365" r:id="rId11"/>
    <p:sldId id="342" r:id="rId12"/>
    <p:sldId id="338" r:id="rId13"/>
    <p:sldId id="349" r:id="rId14"/>
    <p:sldId id="350" r:id="rId15"/>
    <p:sldId id="351" r:id="rId16"/>
    <p:sldId id="313" r:id="rId17"/>
    <p:sldId id="314" r:id="rId18"/>
    <p:sldId id="348" r:id="rId19"/>
    <p:sldId id="343" r:id="rId20"/>
    <p:sldId id="272" r:id="rId21"/>
    <p:sldId id="333" r:id="rId22"/>
    <p:sldId id="257" r:id="rId23"/>
    <p:sldId id="325" r:id="rId24"/>
    <p:sldId id="258" r:id="rId25"/>
    <p:sldId id="268" r:id="rId26"/>
    <p:sldId id="354" r:id="rId27"/>
    <p:sldId id="309" r:id="rId28"/>
    <p:sldId id="352" r:id="rId29"/>
    <p:sldId id="315" r:id="rId30"/>
    <p:sldId id="317" r:id="rId31"/>
    <p:sldId id="334" r:id="rId32"/>
    <p:sldId id="335" r:id="rId33"/>
    <p:sldId id="277" r:id="rId34"/>
    <p:sldId id="322" r:id="rId35"/>
    <p:sldId id="323" r:id="rId36"/>
    <p:sldId id="324" r:id="rId37"/>
    <p:sldId id="327" r:id="rId38"/>
    <p:sldId id="374" r:id="rId39"/>
    <p:sldId id="367" r:id="rId40"/>
    <p:sldId id="355" r:id="rId41"/>
    <p:sldId id="360" r:id="rId42"/>
    <p:sldId id="361" r:id="rId43"/>
    <p:sldId id="356" r:id="rId44"/>
    <p:sldId id="358" r:id="rId45"/>
    <p:sldId id="357" r:id="rId46"/>
    <p:sldId id="378" r:id="rId47"/>
    <p:sldId id="381" r:id="rId48"/>
    <p:sldId id="362" r:id="rId49"/>
    <p:sldId id="363" r:id="rId50"/>
    <p:sldId id="375" r:id="rId51"/>
    <p:sldId id="377" r:id="rId52"/>
    <p:sldId id="382" r:id="rId53"/>
    <p:sldId id="379" r:id="rId54"/>
    <p:sldId id="366" r:id="rId55"/>
    <p:sldId id="368" r:id="rId56"/>
    <p:sldId id="369" r:id="rId57"/>
    <p:sldId id="370" r:id="rId58"/>
    <p:sldId id="371" r:id="rId59"/>
    <p:sldId id="372" r:id="rId60"/>
    <p:sldId id="337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432" autoAdjust="0"/>
  </p:normalViewPr>
  <p:slideViewPr>
    <p:cSldViewPr snapToGrid="0">
      <p:cViewPr varScale="1">
        <p:scale>
          <a:sx n="115" d="100"/>
          <a:sy n="115" d="100"/>
        </p:scale>
        <p:origin x="61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AD5C4-D6BD-40A4-8542-D7C9F27183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45CE3-8403-4CB9-ADFF-4E37FC83486C}">
      <dgm:prSet phldrT="[Текст]"/>
      <dgm:spPr/>
      <dgm:t>
        <a:bodyPr/>
        <a:lstStyle/>
        <a:p>
          <a:r>
            <a:rPr lang="ru-RU" b="1" dirty="0" smtClean="0"/>
            <a:t>Данные ОО</a:t>
          </a:r>
          <a:endParaRPr lang="ru-RU" b="1" dirty="0"/>
        </a:p>
      </dgm:t>
    </dgm:pt>
    <dgm:pt modelId="{EC1D14F5-5C3A-4E94-AA5E-C239FE0D29E7}" type="parTrans" cxnId="{6E95064C-124B-4792-A54C-A075D9F1B4AD}">
      <dgm:prSet/>
      <dgm:spPr/>
      <dgm:t>
        <a:bodyPr/>
        <a:lstStyle/>
        <a:p>
          <a:endParaRPr lang="ru-RU"/>
        </a:p>
      </dgm:t>
    </dgm:pt>
    <dgm:pt modelId="{E2F2913E-7A2C-45CE-B24B-FB5962391102}" type="sibTrans" cxnId="{6E95064C-124B-4792-A54C-A075D9F1B4AD}">
      <dgm:prSet/>
      <dgm:spPr/>
      <dgm:t>
        <a:bodyPr/>
        <a:lstStyle/>
        <a:p>
          <a:endParaRPr lang="ru-RU"/>
        </a:p>
      </dgm:t>
    </dgm:pt>
    <dgm:pt modelId="{74E635EC-70B2-4DD0-B4D9-8A0DB0C4FBAD}">
      <dgm:prSet/>
      <dgm:spPr/>
      <dgm:t>
        <a:bodyPr/>
        <a:lstStyle/>
        <a:p>
          <a:r>
            <a:rPr lang="ru-RU" b="1" dirty="0" smtClean="0"/>
            <a:t>Данные работников</a:t>
          </a:r>
          <a:endParaRPr lang="ru-RU" b="1" dirty="0"/>
        </a:p>
      </dgm:t>
    </dgm:pt>
    <dgm:pt modelId="{2E6F3727-6881-45DA-AB0C-2BD06A19C48F}" type="parTrans" cxnId="{6CF7A6A2-98FD-479D-BEFA-64380C3D1CEB}">
      <dgm:prSet/>
      <dgm:spPr/>
      <dgm:t>
        <a:bodyPr/>
        <a:lstStyle/>
        <a:p>
          <a:endParaRPr lang="ru-RU"/>
        </a:p>
      </dgm:t>
    </dgm:pt>
    <dgm:pt modelId="{69017C85-8607-43DA-8B32-DC092C0DE3FE}" type="sibTrans" cxnId="{6CF7A6A2-98FD-479D-BEFA-64380C3D1CEB}">
      <dgm:prSet/>
      <dgm:spPr/>
      <dgm:t>
        <a:bodyPr/>
        <a:lstStyle/>
        <a:p>
          <a:endParaRPr lang="ru-RU"/>
        </a:p>
      </dgm:t>
    </dgm:pt>
    <dgm:pt modelId="{EF717973-81EE-4F9C-8D86-7B861785CF3B}">
      <dgm:prSet/>
      <dgm:spPr/>
      <dgm:t>
        <a:bodyPr/>
        <a:lstStyle/>
        <a:p>
          <a:r>
            <a:rPr lang="ru-RU" b="1" dirty="0" smtClean="0"/>
            <a:t>Данные участников</a:t>
          </a:r>
          <a:endParaRPr lang="ru-RU" b="1" dirty="0"/>
        </a:p>
      </dgm:t>
    </dgm:pt>
    <dgm:pt modelId="{E14CBE54-903D-4A69-BC33-CF53D66506A6}" type="parTrans" cxnId="{2EE57C70-3328-4AEF-A959-447B92D5A026}">
      <dgm:prSet/>
      <dgm:spPr/>
      <dgm:t>
        <a:bodyPr/>
        <a:lstStyle/>
        <a:p>
          <a:endParaRPr lang="ru-RU"/>
        </a:p>
      </dgm:t>
    </dgm:pt>
    <dgm:pt modelId="{AA59A73C-6EA5-41F8-B60F-7B284048E38D}" type="sibTrans" cxnId="{2EE57C70-3328-4AEF-A959-447B92D5A026}">
      <dgm:prSet/>
      <dgm:spPr/>
      <dgm:t>
        <a:bodyPr/>
        <a:lstStyle/>
        <a:p>
          <a:endParaRPr lang="ru-RU"/>
        </a:p>
      </dgm:t>
    </dgm:pt>
    <dgm:pt modelId="{FD5CFE1D-7AD1-4185-B704-DF0FB583B4F6}" type="pres">
      <dgm:prSet presAssocID="{1C1AD5C4-D6BD-40A4-8542-D7C9F27183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F7859C7-6C5C-4320-BFB4-233895537074}" type="pres">
      <dgm:prSet presAssocID="{1C1AD5C4-D6BD-40A4-8542-D7C9F271834D}" presName="Name1" presStyleCnt="0"/>
      <dgm:spPr/>
    </dgm:pt>
    <dgm:pt modelId="{B3493B1E-0B1D-477E-B28C-2968E84178EC}" type="pres">
      <dgm:prSet presAssocID="{1C1AD5C4-D6BD-40A4-8542-D7C9F271834D}" presName="cycle" presStyleCnt="0"/>
      <dgm:spPr/>
    </dgm:pt>
    <dgm:pt modelId="{F5268877-9EDB-401A-9D07-58C6229C270B}" type="pres">
      <dgm:prSet presAssocID="{1C1AD5C4-D6BD-40A4-8542-D7C9F271834D}" presName="srcNode" presStyleLbl="node1" presStyleIdx="0" presStyleCnt="3"/>
      <dgm:spPr/>
    </dgm:pt>
    <dgm:pt modelId="{033EF7E6-D39F-43F1-9556-A7A8C6F2CD68}" type="pres">
      <dgm:prSet presAssocID="{1C1AD5C4-D6BD-40A4-8542-D7C9F271834D}" presName="conn" presStyleLbl="parChTrans1D2" presStyleIdx="0" presStyleCnt="1"/>
      <dgm:spPr/>
      <dgm:t>
        <a:bodyPr/>
        <a:lstStyle/>
        <a:p>
          <a:endParaRPr lang="ru-RU"/>
        </a:p>
      </dgm:t>
    </dgm:pt>
    <dgm:pt modelId="{1C1F9403-CB24-4B1D-B9DF-CC52CF18BAAA}" type="pres">
      <dgm:prSet presAssocID="{1C1AD5C4-D6BD-40A4-8542-D7C9F271834D}" presName="extraNode" presStyleLbl="node1" presStyleIdx="0" presStyleCnt="3"/>
      <dgm:spPr/>
    </dgm:pt>
    <dgm:pt modelId="{C775E579-4221-49CB-A562-8ACD17626E86}" type="pres">
      <dgm:prSet presAssocID="{1C1AD5C4-D6BD-40A4-8542-D7C9F271834D}" presName="dstNode" presStyleLbl="node1" presStyleIdx="0" presStyleCnt="3"/>
      <dgm:spPr/>
    </dgm:pt>
    <dgm:pt modelId="{FC8C6AD9-DD44-4B49-8903-C897E71811CD}" type="pres">
      <dgm:prSet presAssocID="{86F45CE3-8403-4CB9-ADFF-4E37FC83486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3B0D0-30B3-4776-B1D4-952A8496BAEA}" type="pres">
      <dgm:prSet presAssocID="{86F45CE3-8403-4CB9-ADFF-4E37FC83486C}" presName="accent_1" presStyleCnt="0"/>
      <dgm:spPr/>
    </dgm:pt>
    <dgm:pt modelId="{A54AEDB9-AD3A-4090-AA0F-F27FB2DEF388}" type="pres">
      <dgm:prSet presAssocID="{86F45CE3-8403-4CB9-ADFF-4E37FC83486C}" presName="accentRepeatNode" presStyleLbl="solidFgAcc1" presStyleIdx="0" presStyleCnt="3"/>
      <dgm:spPr/>
    </dgm:pt>
    <dgm:pt modelId="{A9817A3F-430F-494F-BDB1-EE24CD556DA7}" type="pres">
      <dgm:prSet presAssocID="{EF717973-81EE-4F9C-8D86-7B861785CF3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1BD7C-2E0B-476B-93CC-0CA4D09CFF61}" type="pres">
      <dgm:prSet presAssocID="{EF717973-81EE-4F9C-8D86-7B861785CF3B}" presName="accent_2" presStyleCnt="0"/>
      <dgm:spPr/>
    </dgm:pt>
    <dgm:pt modelId="{BB391432-1CB7-4B9A-88FA-4B78FB1BAEB7}" type="pres">
      <dgm:prSet presAssocID="{EF717973-81EE-4F9C-8D86-7B861785CF3B}" presName="accentRepeatNode" presStyleLbl="solidFgAcc1" presStyleIdx="1" presStyleCnt="3"/>
      <dgm:spPr/>
    </dgm:pt>
    <dgm:pt modelId="{54310395-F5A0-47D3-A9E6-CE9B4F9B358A}" type="pres">
      <dgm:prSet presAssocID="{74E635EC-70B2-4DD0-B4D9-8A0DB0C4FBA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506B1-20F8-4942-99A9-81728B31D234}" type="pres">
      <dgm:prSet presAssocID="{74E635EC-70B2-4DD0-B4D9-8A0DB0C4FBAD}" presName="accent_3" presStyleCnt="0"/>
      <dgm:spPr/>
    </dgm:pt>
    <dgm:pt modelId="{D240C080-E480-498A-92A8-2DD51F00B2B4}" type="pres">
      <dgm:prSet presAssocID="{74E635EC-70B2-4DD0-B4D9-8A0DB0C4FBAD}" presName="accentRepeatNode" presStyleLbl="solidFgAcc1" presStyleIdx="2" presStyleCnt="3"/>
      <dgm:spPr/>
    </dgm:pt>
  </dgm:ptLst>
  <dgm:cxnLst>
    <dgm:cxn modelId="{3303B7FD-3DB2-41E2-80CD-3F3204C213F2}" type="presOf" srcId="{1C1AD5C4-D6BD-40A4-8542-D7C9F271834D}" destId="{FD5CFE1D-7AD1-4185-B704-DF0FB583B4F6}" srcOrd="0" destOrd="0" presId="urn:microsoft.com/office/officeart/2008/layout/VerticalCurvedList"/>
    <dgm:cxn modelId="{315D8A30-3A04-49E6-ACB7-AAC9ACEF54E9}" type="presOf" srcId="{EF717973-81EE-4F9C-8D86-7B861785CF3B}" destId="{A9817A3F-430F-494F-BDB1-EE24CD556DA7}" srcOrd="0" destOrd="0" presId="urn:microsoft.com/office/officeart/2008/layout/VerticalCurvedList"/>
    <dgm:cxn modelId="{2EE57C70-3328-4AEF-A959-447B92D5A026}" srcId="{1C1AD5C4-D6BD-40A4-8542-D7C9F271834D}" destId="{EF717973-81EE-4F9C-8D86-7B861785CF3B}" srcOrd="1" destOrd="0" parTransId="{E14CBE54-903D-4A69-BC33-CF53D66506A6}" sibTransId="{AA59A73C-6EA5-41F8-B60F-7B284048E38D}"/>
    <dgm:cxn modelId="{13DA7360-D63F-481F-AB0C-D3310CBC595A}" type="presOf" srcId="{E2F2913E-7A2C-45CE-B24B-FB5962391102}" destId="{033EF7E6-D39F-43F1-9556-A7A8C6F2CD68}" srcOrd="0" destOrd="0" presId="urn:microsoft.com/office/officeart/2008/layout/VerticalCurvedList"/>
    <dgm:cxn modelId="{CF2DDF40-CC20-4007-87E5-C941D711485E}" type="presOf" srcId="{74E635EC-70B2-4DD0-B4D9-8A0DB0C4FBAD}" destId="{54310395-F5A0-47D3-A9E6-CE9B4F9B358A}" srcOrd="0" destOrd="0" presId="urn:microsoft.com/office/officeart/2008/layout/VerticalCurvedList"/>
    <dgm:cxn modelId="{6E95064C-124B-4792-A54C-A075D9F1B4AD}" srcId="{1C1AD5C4-D6BD-40A4-8542-D7C9F271834D}" destId="{86F45CE3-8403-4CB9-ADFF-4E37FC83486C}" srcOrd="0" destOrd="0" parTransId="{EC1D14F5-5C3A-4E94-AA5E-C239FE0D29E7}" sibTransId="{E2F2913E-7A2C-45CE-B24B-FB5962391102}"/>
    <dgm:cxn modelId="{B3C4AE2D-E397-4DEA-AB7A-C0D732D13E5D}" type="presOf" srcId="{86F45CE3-8403-4CB9-ADFF-4E37FC83486C}" destId="{FC8C6AD9-DD44-4B49-8903-C897E71811CD}" srcOrd="0" destOrd="0" presId="urn:microsoft.com/office/officeart/2008/layout/VerticalCurvedList"/>
    <dgm:cxn modelId="{6CF7A6A2-98FD-479D-BEFA-64380C3D1CEB}" srcId="{1C1AD5C4-D6BD-40A4-8542-D7C9F271834D}" destId="{74E635EC-70B2-4DD0-B4D9-8A0DB0C4FBAD}" srcOrd="2" destOrd="0" parTransId="{2E6F3727-6881-45DA-AB0C-2BD06A19C48F}" sibTransId="{69017C85-8607-43DA-8B32-DC092C0DE3FE}"/>
    <dgm:cxn modelId="{0208E5F2-413A-4A67-B978-41C0706674A0}" type="presParOf" srcId="{FD5CFE1D-7AD1-4185-B704-DF0FB583B4F6}" destId="{EF7859C7-6C5C-4320-BFB4-233895537074}" srcOrd="0" destOrd="0" presId="urn:microsoft.com/office/officeart/2008/layout/VerticalCurvedList"/>
    <dgm:cxn modelId="{28D2FB37-9130-491E-97DB-E3E5AB8DEDFE}" type="presParOf" srcId="{EF7859C7-6C5C-4320-BFB4-233895537074}" destId="{B3493B1E-0B1D-477E-B28C-2968E84178EC}" srcOrd="0" destOrd="0" presId="urn:microsoft.com/office/officeart/2008/layout/VerticalCurvedList"/>
    <dgm:cxn modelId="{2B4D7B6E-27B3-43A8-B041-65F41E9DB5A7}" type="presParOf" srcId="{B3493B1E-0B1D-477E-B28C-2968E84178EC}" destId="{F5268877-9EDB-401A-9D07-58C6229C270B}" srcOrd="0" destOrd="0" presId="urn:microsoft.com/office/officeart/2008/layout/VerticalCurvedList"/>
    <dgm:cxn modelId="{55F8A316-C034-496D-97C3-38821035B635}" type="presParOf" srcId="{B3493B1E-0B1D-477E-B28C-2968E84178EC}" destId="{033EF7E6-D39F-43F1-9556-A7A8C6F2CD68}" srcOrd="1" destOrd="0" presId="urn:microsoft.com/office/officeart/2008/layout/VerticalCurvedList"/>
    <dgm:cxn modelId="{2DAE99DD-8B93-4052-A8F6-37F55DF0C915}" type="presParOf" srcId="{B3493B1E-0B1D-477E-B28C-2968E84178EC}" destId="{1C1F9403-CB24-4B1D-B9DF-CC52CF18BAAA}" srcOrd="2" destOrd="0" presId="urn:microsoft.com/office/officeart/2008/layout/VerticalCurvedList"/>
    <dgm:cxn modelId="{4A098B3B-7728-47FB-B00E-BFDC8E8A02D2}" type="presParOf" srcId="{B3493B1E-0B1D-477E-B28C-2968E84178EC}" destId="{C775E579-4221-49CB-A562-8ACD17626E86}" srcOrd="3" destOrd="0" presId="urn:microsoft.com/office/officeart/2008/layout/VerticalCurvedList"/>
    <dgm:cxn modelId="{55E3295B-2E54-4243-9698-BE33D6C41086}" type="presParOf" srcId="{EF7859C7-6C5C-4320-BFB4-233895537074}" destId="{FC8C6AD9-DD44-4B49-8903-C897E71811CD}" srcOrd="1" destOrd="0" presId="urn:microsoft.com/office/officeart/2008/layout/VerticalCurvedList"/>
    <dgm:cxn modelId="{CDB2EFF8-5153-4C0C-AE85-64E5D1EE7257}" type="presParOf" srcId="{EF7859C7-6C5C-4320-BFB4-233895537074}" destId="{0033B0D0-30B3-4776-B1D4-952A8496BAEA}" srcOrd="2" destOrd="0" presId="urn:microsoft.com/office/officeart/2008/layout/VerticalCurvedList"/>
    <dgm:cxn modelId="{E75AEBC4-E5F7-4A5B-8633-529609993A2D}" type="presParOf" srcId="{0033B0D0-30B3-4776-B1D4-952A8496BAEA}" destId="{A54AEDB9-AD3A-4090-AA0F-F27FB2DEF388}" srcOrd="0" destOrd="0" presId="urn:microsoft.com/office/officeart/2008/layout/VerticalCurvedList"/>
    <dgm:cxn modelId="{6904B217-DE70-4DBC-93DF-1E0C653F55E0}" type="presParOf" srcId="{EF7859C7-6C5C-4320-BFB4-233895537074}" destId="{A9817A3F-430F-494F-BDB1-EE24CD556DA7}" srcOrd="3" destOrd="0" presId="urn:microsoft.com/office/officeart/2008/layout/VerticalCurvedList"/>
    <dgm:cxn modelId="{F09A944B-0227-4C6E-BD39-896DA10CF2B9}" type="presParOf" srcId="{EF7859C7-6C5C-4320-BFB4-233895537074}" destId="{D421BD7C-2E0B-476B-93CC-0CA4D09CFF61}" srcOrd="4" destOrd="0" presId="urn:microsoft.com/office/officeart/2008/layout/VerticalCurvedList"/>
    <dgm:cxn modelId="{85E0874F-80BB-414D-8A73-CECAC5284E73}" type="presParOf" srcId="{D421BD7C-2E0B-476B-93CC-0CA4D09CFF61}" destId="{BB391432-1CB7-4B9A-88FA-4B78FB1BAEB7}" srcOrd="0" destOrd="0" presId="urn:microsoft.com/office/officeart/2008/layout/VerticalCurvedList"/>
    <dgm:cxn modelId="{36E2E64F-D66B-46FE-AB2F-F747536E79E1}" type="presParOf" srcId="{EF7859C7-6C5C-4320-BFB4-233895537074}" destId="{54310395-F5A0-47D3-A9E6-CE9B4F9B358A}" srcOrd="5" destOrd="0" presId="urn:microsoft.com/office/officeart/2008/layout/VerticalCurvedList"/>
    <dgm:cxn modelId="{ABD4DDFC-A170-49B6-823E-4F44AF69E4C2}" type="presParOf" srcId="{EF7859C7-6C5C-4320-BFB4-233895537074}" destId="{25B506B1-20F8-4942-99A9-81728B31D234}" srcOrd="6" destOrd="0" presId="urn:microsoft.com/office/officeart/2008/layout/VerticalCurvedList"/>
    <dgm:cxn modelId="{E492303C-1E48-4FE0-8DC4-613D37454BF3}" type="presParOf" srcId="{25B506B1-20F8-4942-99A9-81728B31D234}" destId="{D240C080-E480-498A-92A8-2DD51F00B2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EF7E6-D39F-43F1-9556-A7A8C6F2CD68}">
      <dsp:nvSpPr>
        <dsp:cNvPr id="0" name=""/>
        <dsp:cNvSpPr/>
      </dsp:nvSpPr>
      <dsp:spPr>
        <a:xfrm>
          <a:off x="-4227359" y="-648617"/>
          <a:ext cx="5036874" cy="5036874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C6AD9-DD44-4B49-8903-C897E71811CD}">
      <dsp:nvSpPr>
        <dsp:cNvPr id="0" name=""/>
        <dsp:cNvSpPr/>
      </dsp:nvSpPr>
      <dsp:spPr>
        <a:xfrm>
          <a:off x="520605" y="373963"/>
          <a:ext cx="6211438" cy="74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6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Данные ОО</a:t>
          </a:r>
          <a:endParaRPr lang="ru-RU" sz="3900" b="1" kern="1200" dirty="0"/>
        </a:p>
      </dsp:txBody>
      <dsp:txXfrm>
        <a:off x="520605" y="373963"/>
        <a:ext cx="6211438" cy="747927"/>
      </dsp:txXfrm>
    </dsp:sp>
    <dsp:sp modelId="{A54AEDB9-AD3A-4090-AA0F-F27FB2DEF388}">
      <dsp:nvSpPr>
        <dsp:cNvPr id="0" name=""/>
        <dsp:cNvSpPr/>
      </dsp:nvSpPr>
      <dsp:spPr>
        <a:xfrm>
          <a:off x="53150" y="280472"/>
          <a:ext cx="934909" cy="934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17A3F-430F-494F-BDB1-EE24CD556DA7}">
      <dsp:nvSpPr>
        <dsp:cNvPr id="0" name=""/>
        <dsp:cNvSpPr/>
      </dsp:nvSpPr>
      <dsp:spPr>
        <a:xfrm>
          <a:off x="792477" y="1495855"/>
          <a:ext cx="5939566" cy="74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6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Данные участников</a:t>
          </a:r>
          <a:endParaRPr lang="ru-RU" sz="3900" b="1" kern="1200" dirty="0"/>
        </a:p>
      </dsp:txBody>
      <dsp:txXfrm>
        <a:off x="792477" y="1495855"/>
        <a:ext cx="5939566" cy="747927"/>
      </dsp:txXfrm>
    </dsp:sp>
    <dsp:sp modelId="{BB391432-1CB7-4B9A-88FA-4B78FB1BAEB7}">
      <dsp:nvSpPr>
        <dsp:cNvPr id="0" name=""/>
        <dsp:cNvSpPr/>
      </dsp:nvSpPr>
      <dsp:spPr>
        <a:xfrm>
          <a:off x="325022" y="1402364"/>
          <a:ext cx="934909" cy="934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10395-F5A0-47D3-A9E6-CE9B4F9B358A}">
      <dsp:nvSpPr>
        <dsp:cNvPr id="0" name=""/>
        <dsp:cNvSpPr/>
      </dsp:nvSpPr>
      <dsp:spPr>
        <a:xfrm>
          <a:off x="520605" y="2617747"/>
          <a:ext cx="6211438" cy="74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6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Данные работников</a:t>
          </a:r>
          <a:endParaRPr lang="ru-RU" sz="3900" b="1" kern="1200" dirty="0"/>
        </a:p>
      </dsp:txBody>
      <dsp:txXfrm>
        <a:off x="520605" y="2617747"/>
        <a:ext cx="6211438" cy="747927"/>
      </dsp:txXfrm>
    </dsp:sp>
    <dsp:sp modelId="{D240C080-E480-498A-92A8-2DD51F00B2B4}">
      <dsp:nvSpPr>
        <dsp:cNvPr id="0" name=""/>
        <dsp:cNvSpPr/>
      </dsp:nvSpPr>
      <dsp:spPr>
        <a:xfrm>
          <a:off x="53150" y="2524256"/>
          <a:ext cx="934909" cy="934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3E62-601C-4E20-A1E7-0D90EF66476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C5C7-8D80-4C3C-A4B5-0840939AA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3C5C7-8D80-4C3C-A4B5-0840939AA2B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1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0DA826-95E4-4DDB-89D1-F77DD21263BE}" type="slidenum">
              <a:rPr lang="ru-RU" altLang="ru-RU" smtClean="0"/>
              <a:pPr/>
              <a:t>42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3232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7388"/>
            <a:ext cx="6092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718C60-4171-495F-A0C7-FFC884BBE167}" type="slidenum">
              <a:rPr lang="ru-RU" altLang="ru-RU">
                <a:solidFill>
                  <a:srgbClr val="000000"/>
                </a:solidFill>
              </a:rPr>
              <a:pPr eaLnBrk="1" hangingPunct="1"/>
              <a:t>50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8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9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1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3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0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4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9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2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0F56-40A5-4E8D-98CE-FB62E06FCF7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7865-F824-48BE-9E84-509D6FD5D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package" Target="../embeddings/_____Microsoft_Excel.xlsx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_____Microsoft_Excel1.xlsx"/><Relationship Id="rId4" Type="http://schemas.openxmlformats.org/officeDocument/2006/relationships/image" Target="../media/image18.emf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9952" y="37796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1.Новый порядок проведения ГИА-9 и ГИА-11</a:t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2.Циклограмма работы школы по подготовке к ГИА</a:t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2023  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9872" cy="15474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3019" y="399050"/>
            <a:ext cx="6096000" cy="17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РСО-Алания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«Республиканский центр оценки качества образования»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19" y="15044"/>
            <a:ext cx="4152981" cy="17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555" y="1071707"/>
            <a:ext cx="11547764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Установлено, что </a:t>
            </a:r>
            <a:r>
              <a:rPr lang="ru-RU" sz="2000" dirty="0">
                <a:solidFill>
                  <a:srgbClr val="FF0000"/>
                </a:solidFill>
              </a:rPr>
              <a:t>техническим специалистам </a:t>
            </a:r>
            <a:r>
              <a:rPr lang="ru-RU" sz="2000" dirty="0"/>
              <a:t>во время проведения экзамена разрешено </a:t>
            </a:r>
            <a:r>
              <a:rPr lang="ru-RU" sz="2000" dirty="0">
                <a:solidFill>
                  <a:srgbClr val="FF0000"/>
                </a:solidFill>
              </a:rPr>
              <a:t>использовать средства связи </a:t>
            </a:r>
            <a:r>
              <a:rPr lang="ru-RU" sz="2000" dirty="0"/>
              <a:t>в Штабе ППЭ и только в связи со служебной необходимостью (п. 63)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Установлен </a:t>
            </a:r>
            <a:r>
              <a:rPr lang="ru-RU" sz="2000" dirty="0">
                <a:solidFill>
                  <a:srgbClr val="FF0000"/>
                </a:solidFill>
              </a:rPr>
              <a:t>запрет для участников</a:t>
            </a:r>
            <a:r>
              <a:rPr lang="ru-RU" sz="2000" dirty="0"/>
              <a:t> экзаменов выполнять </a:t>
            </a:r>
            <a:r>
              <a:rPr lang="ru-RU" sz="2000" dirty="0">
                <a:solidFill>
                  <a:srgbClr val="FF0000"/>
                </a:solidFill>
              </a:rPr>
              <a:t>экзаменационную работу несамостоятельно </a:t>
            </a:r>
            <a:r>
              <a:rPr lang="ru-RU" sz="2000" dirty="0"/>
              <a:t>(п. 63)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Установлено, что в случае если во время записи устных ответов произошел </a:t>
            </a:r>
            <a:r>
              <a:rPr lang="ru-RU" sz="2000" dirty="0">
                <a:solidFill>
                  <a:srgbClr val="FF0000"/>
                </a:solidFill>
              </a:rPr>
              <a:t>технический сбой</a:t>
            </a:r>
            <a:r>
              <a:rPr lang="ru-RU" sz="2000" dirty="0"/>
              <a:t>, участнику ГИА по его выбору предоставляется право выполнить задания, предусматривающие устные ответы, в тот же день или выполнить задания, предусматривающие устные ответы, в резервные сроки (п. 67)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Установлено, что участникам ГИА-9, которые не смогли пройти ГИА-9 в дополнительный период по выбранным учебным предметам, предоставляется право </a:t>
            </a:r>
            <a:r>
              <a:rPr lang="ru-RU" sz="2000" dirty="0">
                <a:solidFill>
                  <a:srgbClr val="FF0000"/>
                </a:solidFill>
              </a:rPr>
              <a:t>изменить учебные предметы по выбору для повторного прохождения ГИА-9 </a:t>
            </a:r>
            <a:r>
              <a:rPr lang="ru-RU" sz="2000" dirty="0"/>
              <a:t>в следующем году (п. 82)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Уточнена категория лиц, привлекаемых к ГИА-9 в качестве ассистентов, а также обязанности ассистентов (</a:t>
            </a:r>
            <a:r>
              <a:rPr lang="ru-RU" sz="2000" dirty="0" err="1"/>
              <a:t>пп</a:t>
            </a:r>
            <a:r>
              <a:rPr lang="ru-RU" sz="2000" dirty="0"/>
              <a:t>. 51, 56, 68</a:t>
            </a:r>
            <a:r>
              <a:rPr lang="ru-RU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Конкретизирована процедура проведения ОГЭ по русскому </a:t>
            </a:r>
            <a:r>
              <a:rPr lang="ru-RU" sz="2000" dirty="0" smtClean="0"/>
              <a:t>языку, разрешено делать </a:t>
            </a:r>
            <a:r>
              <a:rPr lang="ru-RU" sz="2000" dirty="0"/>
              <a:t>записи на черновиках при прослушивании записи изложения </a:t>
            </a:r>
            <a:r>
              <a:rPr lang="ru-RU" sz="2000" dirty="0" smtClean="0"/>
              <a:t>(</a:t>
            </a:r>
            <a:r>
              <a:rPr lang="ru-RU" sz="2000" dirty="0"/>
              <a:t>п. 66</a:t>
            </a:r>
            <a:r>
              <a:rPr lang="ru-RU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Установлена рекомендуемая продолжительность рассмотрения апелляции о несогласии с выставленными </a:t>
            </a:r>
            <a:r>
              <a:rPr lang="ru-RU" sz="2000" dirty="0" smtClean="0"/>
              <a:t>баллами- не более 20 мин (п</a:t>
            </a:r>
            <a:r>
              <a:rPr lang="ru-RU" sz="2000" dirty="0"/>
              <a:t>. 90)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96637" y="182245"/>
            <a:ext cx="10515600" cy="68227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8891" y="-24938"/>
            <a:ext cx="2593109" cy="10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068" y="1096645"/>
            <a:ext cx="11256079" cy="506661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Конфликтная комиссия переименована в Апелляционную комиссию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Кандидатура председателя АК согласовывается с </a:t>
            </a:r>
            <a:r>
              <a:rPr lang="ru-RU" dirty="0" smtClean="0"/>
              <a:t>РОН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Изменены сроки обработки и проверки экзаменационных работ участников ГИА-9 (п. 75)</a:t>
            </a:r>
          </a:p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i="1" dirty="0" smtClean="0"/>
              <a:t>Основной период – 10 </a:t>
            </a:r>
            <a:r>
              <a:rPr lang="ru-RU" i="1" dirty="0"/>
              <a:t>календарных </a:t>
            </a:r>
            <a:r>
              <a:rPr lang="ru-RU" i="1" dirty="0" smtClean="0"/>
              <a:t>дней</a:t>
            </a:r>
          </a:p>
          <a:p>
            <a:pPr marL="0" indent="0">
              <a:buNone/>
            </a:pPr>
            <a:r>
              <a:rPr lang="ru-RU" i="1" dirty="0" smtClean="0"/>
              <a:t>		Досрочный и дополнительный периоды – 5 календарных 				дней </a:t>
            </a:r>
            <a:endParaRPr lang="ru-RU" i="1" dirty="0"/>
          </a:p>
          <a:p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  Конкретизированы действия организаторов после проведения экзаменов (п. </a:t>
            </a:r>
            <a:r>
              <a:rPr lang="ru-RU" dirty="0" smtClean="0"/>
              <a:t>68)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Конкретизирована </a:t>
            </a:r>
            <a:r>
              <a:rPr lang="ru-RU" dirty="0"/>
              <a:t>категория участников ГИА-9, которые по решению председателя ГЭК допускаются к ГИА-9 по соответствующему учебному предмету (соответствующим учебным предметам) в дополнительный период  (п. 81)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2069" y="90806"/>
            <a:ext cx="10515600" cy="8319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524" y="240190"/>
            <a:ext cx="8330047" cy="802225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О </a:t>
            </a:r>
            <a:r>
              <a:rPr lang="ru-RU" sz="3000" b="1" dirty="0">
                <a:solidFill>
                  <a:srgbClr val="002060"/>
                </a:solidFill>
              </a:rPr>
              <a:t>невозможности запрета </a:t>
            </a:r>
            <a:r>
              <a:rPr lang="ru-RU" sz="3000" b="1" dirty="0" smtClean="0">
                <a:solidFill>
                  <a:srgbClr val="002060"/>
                </a:solidFill>
              </a:rPr>
              <a:t>обработки </a:t>
            </a:r>
            <a:r>
              <a:rPr lang="ru-RU" sz="3000" b="1" dirty="0">
                <a:solidFill>
                  <a:srgbClr val="002060"/>
                </a:solidFill>
              </a:rPr>
              <a:t>персональных </a:t>
            </a:r>
            <a:r>
              <a:rPr lang="ru-RU" sz="3000" b="1" dirty="0" smtClean="0">
                <a:solidFill>
                  <a:srgbClr val="002060"/>
                </a:solidFill>
              </a:rPr>
              <a:t>данных в ФИС </a:t>
            </a:r>
            <a:r>
              <a:rPr lang="ru-RU" sz="3000" b="1" dirty="0">
                <a:solidFill>
                  <a:srgbClr val="002060"/>
                </a:solidFill>
              </a:rPr>
              <a:t/>
            </a:r>
            <a:br>
              <a:rPr lang="ru-RU" sz="3000" b="1" dirty="0">
                <a:solidFill>
                  <a:srgbClr val="002060"/>
                </a:solidFill>
              </a:rPr>
            </a:b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093" y="1185544"/>
            <a:ext cx="11371811" cy="5514515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В соответствии </a:t>
            </a:r>
            <a:r>
              <a:rPr lang="ru-RU" dirty="0">
                <a:solidFill>
                  <a:srgbClr val="FF000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п. </a:t>
            </a:r>
            <a:r>
              <a:rPr lang="ru-RU" dirty="0">
                <a:solidFill>
                  <a:srgbClr val="FF0000"/>
                </a:solidFill>
              </a:rPr>
              <a:t>2 </a:t>
            </a:r>
            <a:r>
              <a:rPr lang="ru-RU" dirty="0" smtClean="0">
                <a:solidFill>
                  <a:srgbClr val="FF0000"/>
                </a:solidFill>
              </a:rPr>
              <a:t>ч. </a:t>
            </a:r>
            <a:r>
              <a:rPr lang="ru-RU" dirty="0">
                <a:solidFill>
                  <a:srgbClr val="FF0000"/>
                </a:solidFill>
              </a:rPr>
              <a:t>1 </a:t>
            </a:r>
            <a:r>
              <a:rPr lang="ru-RU" dirty="0" smtClean="0">
                <a:solidFill>
                  <a:srgbClr val="FF0000"/>
                </a:solidFill>
              </a:rPr>
              <a:t>ст. </a:t>
            </a:r>
            <a:r>
              <a:rPr lang="ru-RU" dirty="0">
                <a:solidFill>
                  <a:srgbClr val="FF0000"/>
                </a:solidFill>
              </a:rPr>
              <a:t>6 </a:t>
            </a:r>
            <a:r>
              <a:rPr lang="ru-RU" dirty="0" smtClean="0">
                <a:solidFill>
                  <a:srgbClr val="FF0000"/>
                </a:solidFill>
              </a:rPr>
              <a:t>152-ФЗ «О </a:t>
            </a:r>
            <a:r>
              <a:rPr lang="ru-RU" dirty="0">
                <a:solidFill>
                  <a:srgbClr val="FF0000"/>
                </a:solidFill>
              </a:rPr>
              <a:t>персональных данных»</a:t>
            </a:r>
            <a:r>
              <a:rPr lang="ru-RU" dirty="0"/>
              <a:t> обработка персональных данных </a:t>
            </a:r>
            <a:r>
              <a:rPr lang="ru-RU" dirty="0">
                <a:solidFill>
                  <a:srgbClr val="FF0000"/>
                </a:solidFill>
              </a:rPr>
              <a:t>допускается без письменного согласия субъекта</a:t>
            </a:r>
            <a:r>
              <a:rPr lang="ru-RU" dirty="0"/>
              <a:t>, если она необходима для осуществления и выполнения возложенных законодательством Российской Федерации на оператора функций, полномочий и обязанностей</a:t>
            </a:r>
            <a:r>
              <a:rPr lang="ru-RU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Государственная </a:t>
            </a:r>
            <a:r>
              <a:rPr lang="ru-RU" dirty="0"/>
              <a:t>итоговая аттестация (далее – ГИА) является обязательной и единственной формой оценки степени и уровня освоения </a:t>
            </a:r>
            <a:r>
              <a:rPr lang="ru-RU" dirty="0" smtClean="0"/>
              <a:t>обучающимися </a:t>
            </a:r>
            <a:r>
              <a:rPr lang="ru-RU" dirty="0"/>
              <a:t>образовательной программы.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проведении ГИА требования, предъявляемые к лицам, привлекаемым к проведению ГИА, утверждены Федеральным законом и рядом подзаконных актов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Обработка </a:t>
            </a:r>
            <a:r>
              <a:rPr lang="ru-RU" dirty="0"/>
              <a:t>персональных данных участников государственной итоговой аттестации освоивших образовательные программы основного общего образования осуществляется </a:t>
            </a:r>
            <a:r>
              <a:rPr lang="ru-RU" dirty="0">
                <a:solidFill>
                  <a:srgbClr val="FF0000"/>
                </a:solidFill>
              </a:rPr>
              <a:t>в целях </a:t>
            </a:r>
            <a:r>
              <a:rPr lang="ru-RU" dirty="0"/>
              <a:t>исполнения </a:t>
            </a:r>
            <a:r>
              <a:rPr lang="ru-RU" dirty="0" err="1"/>
              <a:t>пп</a:t>
            </a:r>
            <a:r>
              <a:rPr lang="ru-RU" dirty="0"/>
              <a:t>. 1-4 статьи 59 и статьи 98 </a:t>
            </a:r>
            <a:r>
              <a:rPr lang="ru-RU" dirty="0" smtClean="0"/>
              <a:t>ФЗ </a:t>
            </a:r>
            <a:r>
              <a:rPr lang="ru-RU" dirty="0"/>
              <a:t>от 29.12.2012 N 273-ФЗ "Об образовании в Российской </a:t>
            </a:r>
            <a:r>
              <a:rPr lang="ru-RU" dirty="0" smtClean="0"/>
              <a:t>Федерации"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Обработка </a:t>
            </a:r>
            <a:r>
              <a:rPr lang="ru-RU" dirty="0"/>
              <a:t>персональных данных осуществляется </a:t>
            </a:r>
            <a:r>
              <a:rPr lang="ru-RU" dirty="0">
                <a:solidFill>
                  <a:srgbClr val="FF0000"/>
                </a:solidFill>
              </a:rPr>
              <a:t>в соответствии с требованиями </a:t>
            </a:r>
            <a:r>
              <a:rPr lang="ru-RU" dirty="0"/>
              <a:t>предъявляемыми к информации хранящейся в государственных информационных системах и регламентируется статьями 5, 9, 14, 16 Федерального закона "Об информации, информационных технологиях и о защите информации" от 27.07.2006 N 149-ФЗ.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Перечень необходимых персональных данных </a:t>
            </a:r>
            <a:r>
              <a:rPr lang="ru-RU" dirty="0"/>
              <a:t>вносимых в государственную информационную систему утвержден приказом Федеральной службы по надзору в сфере образования и науки от 11 июня 2021 г. № 805 </a:t>
            </a:r>
            <a:r>
              <a:rPr lang="ru-RU" dirty="0" smtClean="0"/>
              <a:t> и  </a:t>
            </a:r>
            <a:r>
              <a:rPr lang="ru-RU" dirty="0"/>
              <a:t>постановлением Правительства РФ от 29 ноября 2021 г. N 2085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47404" cy="1042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933" y="78796"/>
            <a:ext cx="8603828" cy="763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Циклограмма работы ОО по подготовке к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/>
              </a:rPr>
              <a:t>ГИА</a:t>
            </a:r>
            <a:endParaRPr lang="ru-RU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8133" y="1660643"/>
            <a:ext cx="714756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41" y="842181"/>
            <a:ext cx="8414021" cy="5753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47404" cy="1042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6417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166129" cy="23275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92" y="2028306"/>
            <a:ext cx="8201077" cy="261844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33866" y="4192817"/>
            <a:ext cx="8696914" cy="2665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681"/>
            <a:ext cx="10515600" cy="61577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Какие этапы работы с данными существуют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1110731"/>
            <a:ext cx="1105117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1. Сбор данных</a:t>
            </a:r>
          </a:p>
          <a:p>
            <a:pPr marL="0" indent="0">
              <a:buNone/>
            </a:pPr>
            <a:r>
              <a:rPr lang="ru-RU" sz="2200" b="1" dirty="0" smtClean="0"/>
              <a:t>2</a:t>
            </a:r>
            <a:r>
              <a:rPr lang="ru-RU" sz="2200" b="1" dirty="0"/>
              <a:t>. Предобработка данных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i="1" dirty="0" smtClean="0"/>
              <a:t>	На </a:t>
            </a:r>
            <a:r>
              <a:rPr lang="ru-RU" sz="2200" i="1" dirty="0"/>
              <a:t>этом этапе данные очищаются от </a:t>
            </a:r>
            <a:r>
              <a:rPr lang="ru-RU" sz="2200" i="1" dirty="0" smtClean="0"/>
              <a:t>повторов, пропусков </a:t>
            </a:r>
            <a:r>
              <a:rPr lang="ru-RU" sz="2200" i="1" dirty="0"/>
              <a:t>и ошибок, а также приводятся к нужному формату</a:t>
            </a:r>
            <a:r>
              <a:rPr lang="ru-RU" sz="2200" i="1" dirty="0" smtClean="0"/>
              <a:t>.</a:t>
            </a:r>
          </a:p>
          <a:p>
            <a:pPr marL="0" indent="0">
              <a:buNone/>
            </a:pPr>
            <a:r>
              <a:rPr lang="ru-RU" sz="2200" b="1" dirty="0"/>
              <a:t>3. Анализ данных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dirty="0" smtClean="0"/>
              <a:t> 	</a:t>
            </a:r>
            <a:r>
              <a:rPr lang="ru-RU" sz="2200" i="1" dirty="0" smtClean="0"/>
              <a:t>На </a:t>
            </a:r>
            <a:r>
              <a:rPr lang="ru-RU" sz="2200" i="1" dirty="0"/>
              <a:t>этапе анализа данных специалисты используют различные </a:t>
            </a:r>
            <a:r>
              <a:rPr lang="ru-RU" sz="2200" i="1" dirty="0" smtClean="0"/>
              <a:t>	статистические 	методы </a:t>
            </a:r>
            <a:r>
              <a:rPr lang="ru-RU" sz="2200" i="1" dirty="0"/>
              <a:t>и алгоритмы для изучения данных, выявления закономерностей, зависимостей и аномалий</a:t>
            </a:r>
            <a:r>
              <a:rPr lang="ru-RU" sz="2200" i="1" dirty="0" smtClean="0"/>
              <a:t>.</a:t>
            </a:r>
          </a:p>
          <a:p>
            <a:pPr marL="0" indent="0">
              <a:buNone/>
            </a:pPr>
            <a:r>
              <a:rPr lang="ru-RU" sz="2200" b="1" dirty="0"/>
              <a:t>4. Визуализация </a:t>
            </a:r>
            <a:r>
              <a:rPr lang="ru-RU" sz="2200" b="1" dirty="0" smtClean="0"/>
              <a:t>данных</a:t>
            </a:r>
          </a:p>
          <a:p>
            <a:pPr marL="0" indent="0">
              <a:buNone/>
            </a:pPr>
            <a:r>
              <a:rPr lang="ru-RU" sz="2200" i="1" dirty="0" smtClean="0"/>
              <a:t>	Визуализация </a:t>
            </a:r>
            <a:r>
              <a:rPr lang="ru-RU" sz="2200" i="1" dirty="0"/>
              <a:t>данных — это процесс представления анализированных </a:t>
            </a:r>
            <a:r>
              <a:rPr lang="ru-RU" sz="2200" i="1" dirty="0" smtClean="0"/>
              <a:t>	данных </a:t>
            </a:r>
            <a:r>
              <a:rPr lang="ru-RU" sz="2200" i="1" dirty="0"/>
              <a:t>в </a:t>
            </a:r>
            <a:r>
              <a:rPr lang="ru-RU" sz="2200" i="1" dirty="0" smtClean="0"/>
              <a:t>	виде </a:t>
            </a:r>
            <a:r>
              <a:rPr lang="ru-RU" sz="2200" i="1" dirty="0"/>
              <a:t>графиков, диаграмм и табличных отчетов. Это </a:t>
            </a:r>
            <a:r>
              <a:rPr lang="ru-RU" sz="2200" i="1" dirty="0" smtClean="0"/>
              <a:t>	помогает </a:t>
            </a:r>
            <a:r>
              <a:rPr lang="ru-RU" sz="2200" i="1" dirty="0"/>
              <a:t>сделать выводы и </a:t>
            </a:r>
            <a:r>
              <a:rPr lang="ru-RU" sz="2200" i="1" dirty="0" smtClean="0"/>
              <a:t>	рекомендации </a:t>
            </a:r>
            <a:r>
              <a:rPr lang="ru-RU" sz="2200" i="1" dirty="0"/>
              <a:t>более наглядными и </a:t>
            </a:r>
            <a:r>
              <a:rPr lang="ru-RU" sz="2200" i="1" dirty="0" smtClean="0"/>
              <a:t>	доступными 	для </a:t>
            </a:r>
            <a:r>
              <a:rPr lang="ru-RU" sz="2200" i="1" dirty="0"/>
              <a:t>понимания</a:t>
            </a:r>
            <a:r>
              <a:rPr lang="ru-RU" sz="2200" i="1" dirty="0" smtClean="0"/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5. Интерпретация результатов и принятие </a:t>
            </a:r>
            <a:r>
              <a:rPr lang="ru-RU" sz="2400" b="1" dirty="0" smtClean="0">
                <a:solidFill>
                  <a:srgbClr val="FF0000"/>
                </a:solidFill>
              </a:rPr>
              <a:t>решений </a:t>
            </a:r>
            <a:r>
              <a:rPr lang="ru-RU" sz="2400" b="1" dirty="0">
                <a:solidFill>
                  <a:srgbClr val="FF0000"/>
                </a:solidFill>
              </a:rPr>
              <a:t>на основе полученных </a:t>
            </a:r>
            <a:r>
              <a:rPr lang="ru-RU" sz="2400" b="1" dirty="0" smtClean="0">
                <a:solidFill>
                  <a:srgbClr val="FF0000"/>
                </a:solidFill>
              </a:rPr>
              <a:t>выводов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200" i="1" dirty="0"/>
          </a:p>
          <a:p>
            <a:pPr marL="0" indent="0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811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104776"/>
            <a:ext cx="10515600" cy="45217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Примеры анализа ТТ-9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  <a:t>2023 г.</a:t>
            </a:r>
            <a:endParaRPr lang="ru-RU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48348" y="857251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ГБОУ ШИ им. М.С. </a:t>
            </a:r>
            <a:r>
              <a:rPr lang="ru-RU" dirty="0" err="1">
                <a:solidFill>
                  <a:srgbClr val="FF0000"/>
                </a:solidFill>
              </a:rPr>
              <a:t>Бароева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Анализ ТТ, проведенного в 9-х классах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0530" y="1923184"/>
            <a:ext cx="5157787" cy="3904038"/>
          </a:xfrm>
        </p:spPr>
        <p:txBody>
          <a:bodyPr>
            <a:noAutofit/>
          </a:bodyPr>
          <a:lstStyle/>
          <a:p>
            <a:r>
              <a:rPr lang="ru-RU" sz="900" dirty="0" smtClean="0"/>
              <a:t>Анализ результатов пробного экзамена  позволил выработать следующие рекомендации:</a:t>
            </a:r>
          </a:p>
          <a:p>
            <a:r>
              <a:rPr lang="ru-RU" sz="900" dirty="0" smtClean="0"/>
              <a:t>- провести анализ типичных ошибок, выявленных при выполнении экзаменационной работы, разработать систему работы по корректировке знаний школьников;</a:t>
            </a:r>
          </a:p>
          <a:p>
            <a:r>
              <a:rPr lang="ru-RU" sz="900" dirty="0" smtClean="0"/>
              <a:t>- особое внимание уделять работе по формированию навыков владения орфографическими, пунктуационными, грамматическими и речевыми нормами;</a:t>
            </a:r>
          </a:p>
          <a:p>
            <a:r>
              <a:rPr lang="ru-RU" sz="900" dirty="0" smtClean="0"/>
              <a:t>- </a:t>
            </a:r>
            <a:r>
              <a:rPr lang="ru-RU" sz="900" dirty="0"/>
              <a:t>продолжить подготовку к ОГЭ по Демоверсиям, по Кодификатору элементов содержания и уровня требований к подготовке выпускников 9-х классов, расположенному на сайте ФИПИ;</a:t>
            </a:r>
          </a:p>
          <a:p>
            <a:r>
              <a:rPr lang="ru-RU" sz="900" dirty="0"/>
              <a:t>- практиковать проведение промежуточного и итогового контроля по контрольно-измерительным материалам;</a:t>
            </a:r>
          </a:p>
          <a:p>
            <a:r>
              <a:rPr lang="ru-RU" sz="900" dirty="0"/>
              <a:t>- осуществлять дифференцированный подход к обучающимся,  с целью повышения уровня  качества знания выпускников (использовать эффективные технологии обучения, обеспечивающие </a:t>
            </a:r>
            <a:r>
              <a:rPr lang="ru-RU" sz="900" dirty="0" err="1"/>
              <a:t>разноуровневый</a:t>
            </a:r>
            <a:r>
              <a:rPr lang="ru-RU" sz="900" dirty="0"/>
              <a:t> и индивидуальный подход);</a:t>
            </a:r>
          </a:p>
          <a:p>
            <a:r>
              <a:rPr lang="ru-RU" sz="900" dirty="0"/>
              <a:t>- использовать в своей деятельности единый </a:t>
            </a:r>
            <a:r>
              <a:rPr lang="ru-RU" sz="900" dirty="0" err="1"/>
              <a:t>критериальный</a:t>
            </a:r>
            <a:r>
              <a:rPr lang="ru-RU" sz="900" dirty="0"/>
              <a:t> подход к оценке работ учащихся;</a:t>
            </a:r>
          </a:p>
          <a:p>
            <a:r>
              <a:rPr lang="ru-RU" sz="900" dirty="0"/>
              <a:t>- Отрабатывать умения и навыки, связанные с чтением, с информационной переработкой текста;</a:t>
            </a:r>
          </a:p>
          <a:p>
            <a:r>
              <a:rPr lang="ru-RU" sz="900" dirty="0"/>
              <a:t>- проводить на уроках русского языка систематическую работу над написанием изложения через </a:t>
            </a:r>
            <a:r>
              <a:rPr lang="ru-RU" sz="900" dirty="0" err="1"/>
              <a:t>аудирование</a:t>
            </a:r>
            <a:r>
              <a:rPr lang="ru-RU" sz="900" dirty="0"/>
              <a:t>;</a:t>
            </a:r>
          </a:p>
          <a:p>
            <a:r>
              <a:rPr lang="ru-RU" sz="900" dirty="0"/>
              <a:t>- комплексно использовать работу над изложениями для автоматизации орфографических и пунктуационных навыков;</a:t>
            </a:r>
          </a:p>
          <a:p>
            <a:r>
              <a:rPr lang="ru-RU" sz="900" dirty="0"/>
              <a:t>- шире использовать при подготовке к экзамену дидактические материалы, таблицы, схемы, справочники, электронные образовательные ресурсы.</a:t>
            </a:r>
          </a:p>
          <a:p>
            <a:r>
              <a:rPr lang="ru-RU" sz="900" dirty="0"/>
              <a:t>Продолжить подготовку учащихся к сочинению-рассуждению. Особое внимание уделять формированию умений аргументировать свои мысли, используя прочитанный текст.</a:t>
            </a:r>
          </a:p>
          <a:p>
            <a:r>
              <a:rPr lang="ru-RU" sz="900" dirty="0"/>
              <a:t>Учить заполнять бланки ОГЭ.</a:t>
            </a:r>
          </a:p>
          <a:p>
            <a:endParaRPr lang="ru-RU" sz="9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783388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Справка по результатам проведения репетиционных экзаменов по предметам «Русский язык» и «Математика» для обучающихся 9 </a:t>
            </a:r>
            <a:r>
              <a:rPr lang="ru-RU" sz="1600" dirty="0" smtClean="0">
                <a:solidFill>
                  <a:srgbClr val="FF0000"/>
                </a:solidFill>
              </a:rPr>
              <a:t>классов в ОО </a:t>
            </a:r>
            <a:r>
              <a:rPr lang="ru-RU" sz="1600" dirty="0" err="1" smtClean="0">
                <a:solidFill>
                  <a:srgbClr val="FF0000"/>
                </a:solidFill>
              </a:rPr>
              <a:t>Дигорского</a:t>
            </a:r>
            <a:r>
              <a:rPr lang="ru-RU" sz="1600" dirty="0" smtClean="0">
                <a:solidFill>
                  <a:srgbClr val="FF0000"/>
                </a:solidFill>
              </a:rPr>
              <a:t> района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97588" y="1833734"/>
            <a:ext cx="5183188" cy="4608630"/>
          </a:xfrm>
        </p:spPr>
        <p:txBody>
          <a:bodyPr>
            <a:normAutofit/>
          </a:bodyPr>
          <a:lstStyle/>
          <a:p>
            <a:r>
              <a:rPr lang="ru-RU" sz="900" dirty="0"/>
              <a:t>Анализ результатов ТТ  позволил выработать следующие рекомендации:</a:t>
            </a:r>
          </a:p>
          <a:p>
            <a:r>
              <a:rPr lang="ru-RU" sz="900" dirty="0"/>
              <a:t>- провести анализ типичных ошибок, выявленных при выполнении экзаменационной работы, разработать систему работы по корректировке знаний школьников;</a:t>
            </a:r>
          </a:p>
          <a:p>
            <a:r>
              <a:rPr lang="ru-RU" sz="900" dirty="0"/>
              <a:t>- особое внимание уделять работе по формированию навыков владения орфографическими, пунктуационными, грамматическими и речевыми нормами;</a:t>
            </a:r>
          </a:p>
          <a:p>
            <a:r>
              <a:rPr lang="ru-RU" sz="900" dirty="0"/>
              <a:t>- продолжить подготовку к ОГЭ по Демоверсиям, по Кодификатору элементов содержания и уровня требований к подготовке выпускников 9-х классов, расположенному на сайте ФИПИ;</a:t>
            </a:r>
          </a:p>
          <a:p>
            <a:r>
              <a:rPr lang="ru-RU" sz="900" dirty="0"/>
              <a:t>- практиковать проведение промежуточного и итогового контроля по контрольно-измерительным материалам;</a:t>
            </a:r>
          </a:p>
          <a:p>
            <a:r>
              <a:rPr lang="ru-RU" sz="900" dirty="0"/>
              <a:t>- осуществлять дифференцированный подход к обучающимся,  с целью повышения уровня  качества знания выпускников (использовать эффективные технологии обучения, обеспечивающие </a:t>
            </a:r>
            <a:r>
              <a:rPr lang="ru-RU" sz="900" dirty="0" err="1"/>
              <a:t>разноуровневый</a:t>
            </a:r>
            <a:r>
              <a:rPr lang="ru-RU" sz="900" dirty="0"/>
              <a:t> и индивидуальный подход);</a:t>
            </a:r>
          </a:p>
          <a:p>
            <a:r>
              <a:rPr lang="ru-RU" sz="900" dirty="0"/>
              <a:t>- использовать в своей деятельности единый </a:t>
            </a:r>
            <a:r>
              <a:rPr lang="ru-RU" sz="900" dirty="0" err="1"/>
              <a:t>критериальный</a:t>
            </a:r>
            <a:r>
              <a:rPr lang="ru-RU" sz="900" dirty="0"/>
              <a:t> подход к оценке работ учащихся;</a:t>
            </a:r>
          </a:p>
          <a:p>
            <a:r>
              <a:rPr lang="ru-RU" sz="900" dirty="0"/>
              <a:t>- отрабатывать умения и навыки, связанные с чтением, с информационной переработкой текста;</a:t>
            </a:r>
          </a:p>
          <a:p>
            <a:r>
              <a:rPr lang="ru-RU" sz="900" dirty="0"/>
              <a:t>- проводить на уроках русского языка систематическую работу над написанием изложения через </a:t>
            </a:r>
            <a:r>
              <a:rPr lang="ru-RU" sz="900" dirty="0" err="1"/>
              <a:t>аудирование</a:t>
            </a:r>
            <a:r>
              <a:rPr lang="ru-RU" sz="900" dirty="0"/>
              <a:t>;</a:t>
            </a:r>
          </a:p>
          <a:p>
            <a:r>
              <a:rPr lang="ru-RU" sz="900" dirty="0"/>
              <a:t>- комплексно использовать работу над изложениями для автоматизации орфографических и пунктуационных навыков;</a:t>
            </a:r>
          </a:p>
          <a:p>
            <a:r>
              <a:rPr lang="ru-RU" sz="900" dirty="0"/>
              <a:t>- шире использовать при подготовке к экзамену дидактические материалы, таблицы, схемы, справочники, электронные образовательные ресурсы.</a:t>
            </a:r>
          </a:p>
          <a:p>
            <a:r>
              <a:rPr lang="ru-RU" sz="900" dirty="0"/>
              <a:t>Продолжить подготовку учащихся к сочинению-рассуждению. Особое внимание уделять формированию умений аргументировать свои мысли, используя прочитанный текст.</a:t>
            </a:r>
          </a:p>
          <a:p>
            <a:r>
              <a:rPr lang="ru-RU" sz="900" dirty="0"/>
              <a:t>Учить заполнять бланки ОГЭ.</a:t>
            </a:r>
          </a:p>
          <a:p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9310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635" y="93945"/>
            <a:ext cx="10110729" cy="67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225" y="186228"/>
            <a:ext cx="7822277" cy="90914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Использование анализа ГИА-2023 для подготовки к ГИА-2024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должен быть содержательным, включающим в себя  уровень выполнения заданий по всем предметам, определение количества и доли не преодолевших порог по предметам, анализ получения аттестата особого образца претендентами и т.п. </a:t>
            </a:r>
          </a:p>
          <a:p>
            <a:endParaRPr lang="en-US" dirty="0" smtClean="0"/>
          </a:p>
          <a:p>
            <a:r>
              <a:rPr lang="ru-RU" dirty="0" smtClean="0"/>
              <a:t>На основе анализа должны быть сделаны конкретные выводы и разработан план мероприятий по работе с выявленными проблемами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494" cy="1274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69" y="535853"/>
            <a:ext cx="8859982" cy="85237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Зоны особого внимания</a:t>
            </a:r>
            <a:b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</a:br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 администрации ОО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Объективность выставления итоговых </a:t>
            </a:r>
            <a:r>
              <a:rPr lang="ru-RU" b="1" dirty="0" smtClean="0">
                <a:solidFill>
                  <a:srgbClr val="002060"/>
                </a:solidFill>
              </a:rPr>
              <a:t>оценок, в том числе в выпускных классах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Претенденты на аттестаты </a:t>
            </a:r>
            <a:r>
              <a:rPr lang="ru-RU" b="1" dirty="0">
                <a:solidFill>
                  <a:srgbClr val="002060"/>
                </a:solidFill>
              </a:rPr>
              <a:t>особого </a:t>
            </a:r>
            <a:r>
              <a:rPr lang="ru-RU" b="1" dirty="0" smtClean="0">
                <a:solidFill>
                  <a:srgbClr val="002060"/>
                </a:solidFill>
              </a:rPr>
              <a:t>образца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«Группа риска» выпускников 9-х и 11-х классов (в том числе учащиеся 10-х классов, не сдавшие ОГЭ в основные дни ГИА-9)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ВНИМАНИЕ! Протоколы ГИА-9 и ГИА-11 необходимо хранить в бумажном  и электронном виде  (используются для проведения анализа, определения стимулирующих выплат учителям, для аттестации педагогов и т. </a:t>
            </a:r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9215" y="427774"/>
            <a:ext cx="10515600" cy="8414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Новый порядок проведения ГИА-9 и ГИА-11 применяется с 1 сентября 2023 года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4567" y="1088968"/>
            <a:ext cx="5723255" cy="1224612"/>
          </a:xfrm>
        </p:spPr>
        <p:txBody>
          <a:bodyPr>
            <a:noAutofit/>
          </a:bodyPr>
          <a:lstStyle/>
          <a:p>
            <a:endParaRPr lang="ru-RU" sz="600" dirty="0" smtClean="0"/>
          </a:p>
          <a:p>
            <a:pPr algn="just"/>
            <a:r>
              <a:rPr lang="ru-RU" sz="1400" dirty="0" smtClean="0"/>
              <a:t>Приказ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N 233, </a:t>
            </a:r>
            <a:r>
              <a:rPr lang="ru-RU" sz="1400" dirty="0" err="1"/>
              <a:t>Рособрнадзора</a:t>
            </a:r>
            <a:r>
              <a:rPr lang="ru-RU" sz="1400" dirty="0"/>
              <a:t> N 552 от 04.04.2023 </a:t>
            </a:r>
            <a:r>
              <a:rPr lang="ru-RU" sz="1400" b="0" dirty="0" smtClean="0"/>
              <a:t>"</a:t>
            </a:r>
            <a:r>
              <a:rPr lang="ru-RU" sz="1400" b="0" dirty="0"/>
              <a:t>Об утверждении Порядка проведения государственной итоговой аттестации по образовательным программам среднего общего образования" (Зарегистрировано в Минюсте России 15.05.2023 N 73314)</a:t>
            </a:r>
          </a:p>
          <a:p>
            <a:endParaRPr lang="ru-RU" sz="600" u="sng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5626" y="2183676"/>
            <a:ext cx="3312629" cy="453891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97576" y="1269208"/>
            <a:ext cx="5864686" cy="1110874"/>
          </a:xfrm>
        </p:spPr>
        <p:txBody>
          <a:bodyPr>
            <a:noAutofit/>
          </a:bodyPr>
          <a:lstStyle/>
          <a:p>
            <a:r>
              <a:rPr lang="ru-RU" sz="1400" dirty="0"/>
              <a:t>Приказ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N 232, </a:t>
            </a:r>
            <a:r>
              <a:rPr lang="ru-RU" sz="1400" dirty="0" err="1"/>
              <a:t>Рособрнадзора</a:t>
            </a:r>
            <a:r>
              <a:rPr lang="ru-RU" sz="1400" dirty="0"/>
              <a:t> N 551 от 04.04.2023 </a:t>
            </a:r>
            <a:r>
              <a:rPr lang="ru-RU" sz="1400" b="0" dirty="0"/>
              <a:t>"Об утверждении Порядка проведения государственной итоговой аттестации по образовательным программам основного общего образования" (Зарегистрировано в Минюсте России 12.05.2023 N 73292)</a:t>
            </a:r>
          </a:p>
          <a:p>
            <a:endParaRPr lang="ru-RU" sz="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43384" y="2183676"/>
            <a:ext cx="3263410" cy="45247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047404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9400" y="200025"/>
            <a:ext cx="10515600" cy="6635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Объективность выставления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итоговых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оценок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356289"/>
              </p:ext>
            </p:extLst>
          </p:nvPr>
        </p:nvGraphicFramePr>
        <p:xfrm>
          <a:off x="1473201" y="863600"/>
          <a:ext cx="8966198" cy="5498394"/>
        </p:xfrm>
        <a:graphic>
          <a:graphicData uri="http://schemas.openxmlformats.org/drawingml/2006/table">
            <a:tbl>
              <a:tblPr/>
              <a:tblGrid>
                <a:gridCol w="1890440">
                  <a:extLst>
                    <a:ext uri="{9D8B030D-6E8A-4147-A177-3AD203B41FA5}">
                      <a16:colId xmlns:a16="http://schemas.microsoft.com/office/drawing/2014/main" val="408361335"/>
                    </a:ext>
                  </a:extLst>
                </a:gridCol>
                <a:gridCol w="1153209">
                  <a:extLst>
                    <a:ext uri="{9D8B030D-6E8A-4147-A177-3AD203B41FA5}">
                      <a16:colId xmlns:a16="http://schemas.microsoft.com/office/drawing/2014/main" val="2938815869"/>
                    </a:ext>
                  </a:extLst>
                </a:gridCol>
                <a:gridCol w="1153209">
                  <a:extLst>
                    <a:ext uri="{9D8B030D-6E8A-4147-A177-3AD203B41FA5}">
                      <a16:colId xmlns:a16="http://schemas.microsoft.com/office/drawing/2014/main" val="418834174"/>
                    </a:ext>
                  </a:extLst>
                </a:gridCol>
                <a:gridCol w="1322072">
                  <a:extLst>
                    <a:ext uri="{9D8B030D-6E8A-4147-A177-3AD203B41FA5}">
                      <a16:colId xmlns:a16="http://schemas.microsoft.com/office/drawing/2014/main" val="735823825"/>
                    </a:ext>
                  </a:extLst>
                </a:gridCol>
                <a:gridCol w="1037887">
                  <a:extLst>
                    <a:ext uri="{9D8B030D-6E8A-4147-A177-3AD203B41FA5}">
                      <a16:colId xmlns:a16="http://schemas.microsoft.com/office/drawing/2014/main" val="3594222119"/>
                    </a:ext>
                  </a:extLst>
                </a:gridCol>
                <a:gridCol w="1037887">
                  <a:extLst>
                    <a:ext uri="{9D8B030D-6E8A-4147-A177-3AD203B41FA5}">
                      <a16:colId xmlns:a16="http://schemas.microsoft.com/office/drawing/2014/main" val="2780169295"/>
                    </a:ext>
                  </a:extLst>
                </a:gridCol>
                <a:gridCol w="1371494">
                  <a:extLst>
                    <a:ext uri="{9D8B030D-6E8A-4147-A177-3AD203B41FA5}">
                      <a16:colId xmlns:a16="http://schemas.microsoft.com/office/drawing/2014/main" val="759361743"/>
                    </a:ext>
                  </a:extLst>
                </a:gridCol>
              </a:tblGrid>
              <a:tr h="3219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Итоговые  оценки  в Дневник.ру не преодолевших порог ЕГЭ по предмету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14335"/>
                  </a:ext>
                </a:extLst>
              </a:tr>
              <a:tr h="347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80005"/>
                  </a:ext>
                </a:extLst>
              </a:tr>
              <a:tr h="965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сдавало ВТГ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 преодолели порог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имеют оценку "5"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сдавало ВТГ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 преодолели порог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имеют оценку "5"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456004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325739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556205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07895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3630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КЕГЭ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738727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019158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базов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294715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750009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222253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07285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065035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4071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520" y="-24938"/>
            <a:ext cx="2316480" cy="9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25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Объективность выставления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alibri" panose="020F0502020204030204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libri" panose="020F0502020204030204"/>
              </a:rPr>
              <a:t>итоговых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оценок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83372"/>
              </p:ext>
            </p:extLst>
          </p:nvPr>
        </p:nvGraphicFramePr>
        <p:xfrm>
          <a:off x="2239066" y="5274612"/>
          <a:ext cx="4460617" cy="12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Лист" r:id="rId3" imgW="3524263" imgH="961957" progId="Excel.Sheet.12">
                  <p:embed/>
                </p:oleObj>
              </mc:Choice>
              <mc:Fallback>
                <p:oleObj name="Лист" r:id="rId3" imgW="3524263" imgH="961957" progId="Excel.Sheet.12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66" y="5274612"/>
                        <a:ext cx="4460617" cy="121762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773531"/>
              </p:ext>
            </p:extLst>
          </p:nvPr>
        </p:nvGraphicFramePr>
        <p:xfrm>
          <a:off x="1155994" y="3620294"/>
          <a:ext cx="4308668" cy="117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Лист" r:id="rId5" imgW="3524263" imgH="961957" progId="Excel.Sheet.12">
                  <p:embed/>
                </p:oleObj>
              </mc:Choice>
              <mc:Fallback>
                <p:oleObj name="Лист" r:id="rId5" imgW="3524263" imgH="961957" progId="Excel.Sheet.12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994" y="3620294"/>
                        <a:ext cx="4308668" cy="1176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06" y="1813905"/>
            <a:ext cx="5527000" cy="122023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23172"/>
              </p:ext>
            </p:extLst>
          </p:nvPr>
        </p:nvGraphicFramePr>
        <p:xfrm>
          <a:off x="7518169" y="2014884"/>
          <a:ext cx="3835631" cy="3346464"/>
        </p:xfrm>
        <a:graphic>
          <a:graphicData uri="http://schemas.openxmlformats.org/drawingml/2006/table">
            <a:tbl>
              <a:tblPr/>
              <a:tblGrid>
                <a:gridCol w="786796">
                  <a:extLst>
                    <a:ext uri="{9D8B030D-6E8A-4147-A177-3AD203B41FA5}">
                      <a16:colId xmlns:a16="http://schemas.microsoft.com/office/drawing/2014/main" val="2070430426"/>
                    </a:ext>
                  </a:extLst>
                </a:gridCol>
                <a:gridCol w="2262039">
                  <a:extLst>
                    <a:ext uri="{9D8B030D-6E8A-4147-A177-3AD203B41FA5}">
                      <a16:colId xmlns:a16="http://schemas.microsoft.com/office/drawing/2014/main" val="1615580216"/>
                    </a:ext>
                  </a:extLst>
                </a:gridCol>
                <a:gridCol w="786796">
                  <a:extLst>
                    <a:ext uri="{9D8B030D-6E8A-4147-A177-3AD203B41FA5}">
                      <a16:colId xmlns:a16="http://schemas.microsoft.com/office/drawing/2014/main" val="2191656239"/>
                    </a:ext>
                  </a:extLst>
                </a:gridCol>
              </a:tblGrid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Владикавказ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744216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Алагирский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3940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Ардонский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33193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Дигорский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10026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Ирафский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541770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345298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Моздокский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836100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Правоберный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 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651283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Пригородный р-н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389970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87235"/>
                  </a:ext>
                </a:extLst>
              </a:tr>
              <a:tr h="304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018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5712873"/>
            <a:ext cx="2715491" cy="1145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9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Аттестаты особого образца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15" y="582438"/>
            <a:ext cx="4798762" cy="12287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/>
              <a:t>440 претендентов на 1 декабря  (2022 г. -499 )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 343 медалиста </a:t>
            </a:r>
            <a:r>
              <a:rPr lang="ru-RU" sz="1400" b="1" dirty="0"/>
              <a:t>(2022 г. </a:t>
            </a:r>
            <a:r>
              <a:rPr lang="ru-RU" sz="1400" b="1" dirty="0" smtClean="0"/>
              <a:t>-370)</a:t>
            </a:r>
            <a:endParaRPr lang="ru-RU" sz="1400" b="1" dirty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154 не подтвердили </a:t>
            </a:r>
            <a:r>
              <a:rPr lang="ru-RU" sz="1400" b="1" dirty="0"/>
              <a:t>(2022 г. </a:t>
            </a:r>
            <a:r>
              <a:rPr lang="ru-RU" sz="1400" b="1" dirty="0" smtClean="0"/>
              <a:t>-136)</a:t>
            </a:r>
            <a:endParaRPr lang="ru-RU" sz="1400" b="1" dirty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42 не поданы претендентами, но   получили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49764"/>
              </p:ext>
            </p:extLst>
          </p:nvPr>
        </p:nvGraphicFramePr>
        <p:xfrm>
          <a:off x="1761553" y="1811215"/>
          <a:ext cx="8586992" cy="4862150"/>
        </p:xfrm>
        <a:graphic>
          <a:graphicData uri="http://schemas.openxmlformats.org/drawingml/2006/table">
            <a:tbl>
              <a:tblPr/>
              <a:tblGrid>
                <a:gridCol w="1102623">
                  <a:extLst>
                    <a:ext uri="{9D8B030D-6E8A-4147-A177-3AD203B41FA5}">
                      <a16:colId xmlns:a16="http://schemas.microsoft.com/office/drawing/2014/main" val="1756931118"/>
                    </a:ext>
                  </a:extLst>
                </a:gridCol>
                <a:gridCol w="2102676">
                  <a:extLst>
                    <a:ext uri="{9D8B030D-6E8A-4147-A177-3AD203B41FA5}">
                      <a16:colId xmlns:a16="http://schemas.microsoft.com/office/drawing/2014/main" val="2681550709"/>
                    </a:ext>
                  </a:extLst>
                </a:gridCol>
                <a:gridCol w="1105827">
                  <a:extLst>
                    <a:ext uri="{9D8B030D-6E8A-4147-A177-3AD203B41FA5}">
                      <a16:colId xmlns:a16="http://schemas.microsoft.com/office/drawing/2014/main" val="1760578902"/>
                    </a:ext>
                  </a:extLst>
                </a:gridCol>
                <a:gridCol w="1105827">
                  <a:extLst>
                    <a:ext uri="{9D8B030D-6E8A-4147-A177-3AD203B41FA5}">
                      <a16:colId xmlns:a16="http://schemas.microsoft.com/office/drawing/2014/main" val="3719723580"/>
                    </a:ext>
                  </a:extLst>
                </a:gridCol>
                <a:gridCol w="1105827">
                  <a:extLst>
                    <a:ext uri="{9D8B030D-6E8A-4147-A177-3AD203B41FA5}">
                      <a16:colId xmlns:a16="http://schemas.microsoft.com/office/drawing/2014/main" val="3912072848"/>
                    </a:ext>
                  </a:extLst>
                </a:gridCol>
                <a:gridCol w="1076980">
                  <a:extLst>
                    <a:ext uri="{9D8B030D-6E8A-4147-A177-3AD203B41FA5}">
                      <a16:colId xmlns:a16="http://schemas.microsoft.com/office/drawing/2014/main" val="3128812626"/>
                    </a:ext>
                  </a:extLst>
                </a:gridCol>
                <a:gridCol w="987232">
                  <a:extLst>
                    <a:ext uri="{9D8B030D-6E8A-4147-A177-3AD203B41FA5}">
                      <a16:colId xmlns:a16="http://schemas.microsoft.com/office/drawing/2014/main" val="4177489346"/>
                    </a:ext>
                  </a:extLst>
                </a:gridCol>
              </a:tblGrid>
              <a:tr h="2113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МСУ/ГОУ/ЧОУ </a:t>
                      </a:r>
                    </a:p>
                  </a:txBody>
                  <a:tcPr marL="9009" marR="9009" marT="9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009" marR="9009" marT="9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ВТГ  в РИС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ПОДТВЕРДИЛИ </a:t>
                      </a:r>
                    </a:p>
                  </a:txBody>
                  <a:tcPr marL="9009" marR="9009" marT="9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ПОДТВЕРДИЛИ </a:t>
                      </a:r>
                    </a:p>
                  </a:txBody>
                  <a:tcPr marL="9009" marR="9009" marT="9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70162"/>
                  </a:ext>
                </a:extLst>
              </a:tr>
              <a:tr h="422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от выпускников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от выпускников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355744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Владикавказ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72867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Алагирский р-н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12802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Ардонский р-н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38501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Дигорский р-н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75245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Ирафский р-н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19153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р-н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52141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Моздокский р-н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319174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Правобережный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 -н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227840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Пригородный р-н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18421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201147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СОШ №47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839705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204182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ГБОШИ РФМЛИ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423116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202184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РЛИ 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068032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106100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ФГКОУ "СКСВУ МО РФ"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10941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401101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ВНСОШ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874877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201183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"Гимназия "Диалог"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11408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201808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СОШ №8 г.Беслан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896538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201801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СОШ г.Беслан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465244"/>
                  </a:ext>
                </a:extLst>
              </a:tr>
              <a:tr h="422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206180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ГКОУ школа-интернат г.Владикавказ  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04327"/>
                  </a:ext>
                </a:extLst>
              </a:tr>
              <a:tr h="21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38884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833" y="1"/>
            <a:ext cx="3093111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167" y="85864"/>
            <a:ext cx="68095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Причины неполучения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аттестата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особого образца</a:t>
            </a:r>
            <a:b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</a:br>
            <a:endParaRPr lang="ru-RU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08" y="1123678"/>
            <a:ext cx="4574869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По данным </a:t>
            </a:r>
            <a:r>
              <a:rPr lang="ru-RU" dirty="0" err="1"/>
              <a:t>Рособрнадзора</a:t>
            </a:r>
            <a:r>
              <a:rPr lang="ru-RU" dirty="0"/>
              <a:t>, в 2023 году минимальные баллы по ЕГЭ, необходимые для поступления в вуз, определены следующие: </a:t>
            </a:r>
            <a:endParaRPr lang="ru-RU" dirty="0" smtClean="0"/>
          </a:p>
          <a:p>
            <a:r>
              <a:rPr lang="ru-RU" dirty="0" smtClean="0"/>
              <a:t>русский </a:t>
            </a:r>
            <a:r>
              <a:rPr lang="ru-RU" dirty="0"/>
              <a:t>язык — 36 баллов (40 — для вузов </a:t>
            </a:r>
            <a:r>
              <a:rPr lang="ru-RU" dirty="0" err="1"/>
              <a:t>Минобрнауки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математика профильного уровня — 27 (39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физика — 36 (39), </a:t>
            </a:r>
            <a:endParaRPr lang="ru-RU" dirty="0" smtClean="0"/>
          </a:p>
          <a:p>
            <a:r>
              <a:rPr lang="ru-RU" dirty="0" smtClean="0"/>
              <a:t>обществознание </a:t>
            </a:r>
            <a:r>
              <a:rPr lang="ru-RU" dirty="0"/>
              <a:t>— 42 (45), </a:t>
            </a:r>
            <a:endParaRPr lang="ru-RU" dirty="0" smtClean="0"/>
          </a:p>
          <a:p>
            <a:r>
              <a:rPr lang="ru-RU" dirty="0" smtClean="0"/>
              <a:t>история </a:t>
            </a:r>
            <a:r>
              <a:rPr lang="ru-RU" dirty="0"/>
              <a:t>— 32 (35), </a:t>
            </a:r>
            <a:endParaRPr lang="ru-RU" dirty="0" smtClean="0"/>
          </a:p>
          <a:p>
            <a:r>
              <a:rPr lang="ru-RU" dirty="0" smtClean="0"/>
              <a:t>информатика </a:t>
            </a:r>
            <a:r>
              <a:rPr lang="ru-RU" dirty="0"/>
              <a:t>и ИКТ — 40 (44), </a:t>
            </a:r>
            <a:endParaRPr lang="ru-RU" dirty="0" smtClean="0"/>
          </a:p>
          <a:p>
            <a:r>
              <a:rPr lang="ru-RU" dirty="0" smtClean="0"/>
              <a:t>иностранные </a:t>
            </a:r>
            <a:r>
              <a:rPr lang="ru-RU" dirty="0"/>
              <a:t>языки — 22 (30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литература — 32 (40), </a:t>
            </a:r>
            <a:endParaRPr lang="ru-RU" dirty="0" smtClean="0"/>
          </a:p>
          <a:p>
            <a:r>
              <a:rPr lang="ru-RU" dirty="0" smtClean="0"/>
              <a:t>биология </a:t>
            </a:r>
            <a:r>
              <a:rPr lang="ru-RU" dirty="0"/>
              <a:t>— 36 (39), </a:t>
            </a:r>
            <a:endParaRPr lang="ru-RU" dirty="0" smtClean="0"/>
          </a:p>
          <a:p>
            <a:r>
              <a:rPr lang="ru-RU" dirty="0" smtClean="0"/>
              <a:t>география </a:t>
            </a:r>
            <a:r>
              <a:rPr lang="ru-RU" dirty="0"/>
              <a:t>— 37 (40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химия — 36 (39).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54170"/>
              </p:ext>
            </p:extLst>
          </p:nvPr>
        </p:nvGraphicFramePr>
        <p:xfrm>
          <a:off x="4887084" y="1411427"/>
          <a:ext cx="6840416" cy="4983223"/>
        </p:xfrm>
        <a:graphic>
          <a:graphicData uri="http://schemas.openxmlformats.org/drawingml/2006/table">
            <a:tbl>
              <a:tblPr/>
              <a:tblGrid>
                <a:gridCol w="1612672">
                  <a:extLst>
                    <a:ext uri="{9D8B030D-6E8A-4147-A177-3AD203B41FA5}">
                      <a16:colId xmlns:a16="http://schemas.microsoft.com/office/drawing/2014/main" val="897628264"/>
                    </a:ext>
                  </a:extLst>
                </a:gridCol>
                <a:gridCol w="1505159">
                  <a:extLst>
                    <a:ext uri="{9D8B030D-6E8A-4147-A177-3AD203B41FA5}">
                      <a16:colId xmlns:a16="http://schemas.microsoft.com/office/drawing/2014/main" val="1458801744"/>
                    </a:ext>
                  </a:extLst>
                </a:gridCol>
                <a:gridCol w="1706745">
                  <a:extLst>
                    <a:ext uri="{9D8B030D-6E8A-4147-A177-3AD203B41FA5}">
                      <a16:colId xmlns:a16="http://schemas.microsoft.com/office/drawing/2014/main" val="533809119"/>
                    </a:ext>
                  </a:extLst>
                </a:gridCol>
                <a:gridCol w="2015840">
                  <a:extLst>
                    <a:ext uri="{9D8B030D-6E8A-4147-A177-3AD203B41FA5}">
                      <a16:colId xmlns:a16="http://schemas.microsoft.com/office/drawing/2014/main" val="1745177177"/>
                    </a:ext>
                  </a:extLst>
                </a:gridCol>
              </a:tblGrid>
              <a:tr h="483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набранные баллы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Примечание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607676"/>
                  </a:ext>
                </a:extLst>
              </a:tr>
              <a:tr h="44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  язык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54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 чел 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РУС.ЯЗ + МАТЕМ ПРОФ                                  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 чел.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РУС.ЯЗ+ МАТЕМ БАЗОВ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41453"/>
                  </a:ext>
                </a:extLst>
              </a:tr>
              <a:tr h="44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(проф)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27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211017"/>
                  </a:ext>
                </a:extLst>
              </a:tr>
              <a:tr h="44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(база)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 "3", 63- "4"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626006"/>
                  </a:ext>
                </a:extLst>
              </a:tr>
              <a:tr h="1015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26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с.Весёлое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- 69/27/33          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№4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г.Беслан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- 9/40/26</a:t>
                      </a:r>
                    </a:p>
                  </a:txBody>
                  <a:tcPr marL="8617" marR="8617" marT="8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354547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10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 чел 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РУС.ЯЗ + МАТЕМ +ХИМИЯ</a:t>
                      </a:r>
                    </a:p>
                  </a:txBody>
                  <a:tcPr marL="8617" marR="8617" marT="8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644943"/>
                  </a:ext>
                </a:extLst>
              </a:tr>
              <a:tr h="4157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</a:t>
                      </a:r>
                    </a:p>
                  </a:txBody>
                  <a:tcPr marL="8617" marR="8617" marT="8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36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 чел 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РУС.ЯЗ + МАТЕМ +ОБЩ</a:t>
                      </a:r>
                    </a:p>
                  </a:txBody>
                  <a:tcPr marL="8617" marR="8617" marT="8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07319"/>
                  </a:ext>
                </a:extLst>
              </a:tr>
              <a:tr h="60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21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 чел 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РУС.ЯЗ + МАТЕМ +ХИМИЯ+БИОЛ</a:t>
                      </a:r>
                    </a:p>
                  </a:txBody>
                  <a:tcPr marL="8617" marR="8617" marT="8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932851"/>
                  </a:ext>
                </a:extLst>
              </a:tr>
              <a:tr h="61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ИКТ</a:t>
                      </a:r>
                    </a:p>
                  </a:txBody>
                  <a:tcPr marL="8617" marR="8617" marT="8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20 </a:t>
                      </a:r>
                    </a:p>
                  </a:txBody>
                  <a:tcPr marL="8617" marR="8617" marT="8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 чел 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РУС.ЯЗ + МАТЕМ +ФИЗИКА +ИКТ</a:t>
                      </a:r>
                    </a:p>
                  </a:txBody>
                  <a:tcPr marL="8617" marR="8617" marT="8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2522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51373"/>
            <a:ext cx="3100647" cy="1306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125" y="160307"/>
            <a:ext cx="11127971" cy="6639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ea typeface="+mj-ea"/>
                <a:cs typeface="+mj-cs"/>
              </a:rPr>
              <a:t>Примеры неполучения аттестата особого образца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руководителей ОО.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Взять под контроль учащихся, претендующих на получение аттестата особого образца в 9, 11-х классах</a:t>
            </a:r>
          </a:p>
          <a:p>
            <a:pPr algn="r"/>
            <a:r>
              <a:rPr lang="ru-RU" dirty="0" smtClean="0"/>
              <a:t>Взять под контроль объективность выставления оценок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47294"/>
              </p:ext>
            </p:extLst>
          </p:nvPr>
        </p:nvGraphicFramePr>
        <p:xfrm>
          <a:off x="566125" y="928957"/>
          <a:ext cx="10459429" cy="4007892"/>
        </p:xfrm>
        <a:graphic>
          <a:graphicData uri="http://schemas.openxmlformats.org/drawingml/2006/table">
            <a:tbl>
              <a:tblPr/>
              <a:tblGrid>
                <a:gridCol w="639354">
                  <a:extLst>
                    <a:ext uri="{9D8B030D-6E8A-4147-A177-3AD203B41FA5}">
                      <a16:colId xmlns:a16="http://schemas.microsoft.com/office/drawing/2014/main" val="744501804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303237159"/>
                    </a:ext>
                  </a:extLst>
                </a:gridCol>
                <a:gridCol w="2157819">
                  <a:extLst>
                    <a:ext uri="{9D8B030D-6E8A-4147-A177-3AD203B41FA5}">
                      <a16:colId xmlns:a16="http://schemas.microsoft.com/office/drawing/2014/main" val="1359545665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777127744"/>
                    </a:ext>
                  </a:extLst>
                </a:gridCol>
                <a:gridCol w="852471">
                  <a:extLst>
                    <a:ext uri="{9D8B030D-6E8A-4147-A177-3AD203B41FA5}">
                      <a16:colId xmlns:a16="http://schemas.microsoft.com/office/drawing/2014/main" val="3877503624"/>
                    </a:ext>
                  </a:extLst>
                </a:gridCol>
                <a:gridCol w="909081">
                  <a:extLst>
                    <a:ext uri="{9D8B030D-6E8A-4147-A177-3AD203B41FA5}">
                      <a16:colId xmlns:a16="http://schemas.microsoft.com/office/drawing/2014/main" val="1273933822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4156335715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624268864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3866179185"/>
                    </a:ext>
                  </a:extLst>
                </a:gridCol>
                <a:gridCol w="785872">
                  <a:extLst>
                    <a:ext uri="{9D8B030D-6E8A-4147-A177-3AD203B41FA5}">
                      <a16:colId xmlns:a16="http://schemas.microsoft.com/office/drawing/2014/main" val="744398950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1681329827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1119230288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1263680912"/>
                    </a:ext>
                  </a:extLst>
                </a:gridCol>
              </a:tblGrid>
              <a:tr h="107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МСУ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ОО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Краткое наименование образовательной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 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(проф)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(база)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254394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301921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«СОШ №3 с.Чермен»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562566"/>
                  </a:ext>
                </a:extLst>
              </a:tr>
              <a:tr h="439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301933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«СОШ №4 с.Чермен»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371980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301804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№4 г.Беслан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31621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301712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с.Весёлое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311795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301716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- СОШ №2 с. Кизляр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233335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301513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с Сурх Дигора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496662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ст. Николаевская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140384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СОМШ №44 им.В.Кудзоева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80394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5644" y="-24938"/>
            <a:ext cx="2366356" cy="1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33" y="-293442"/>
            <a:ext cx="10515600" cy="13907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Количество </a:t>
            </a:r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участников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ГИА-11, </a:t>
            </a:r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оставшихся без аттестата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35" y="17585"/>
            <a:ext cx="1822812" cy="76868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605" y="675100"/>
            <a:ext cx="9840930" cy="611541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097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181189"/>
              </p:ext>
            </p:extLst>
          </p:nvPr>
        </p:nvGraphicFramePr>
        <p:xfrm>
          <a:off x="150993" y="0"/>
          <a:ext cx="6303861" cy="4380167"/>
        </p:xfrm>
        <a:graphic>
          <a:graphicData uri="http://schemas.openxmlformats.org/drawingml/2006/table">
            <a:tbl>
              <a:tblPr/>
              <a:tblGrid>
                <a:gridCol w="1752622">
                  <a:extLst>
                    <a:ext uri="{9D8B030D-6E8A-4147-A177-3AD203B41FA5}">
                      <a16:colId xmlns:a16="http://schemas.microsoft.com/office/drawing/2014/main" val="3400338027"/>
                    </a:ext>
                  </a:extLst>
                </a:gridCol>
                <a:gridCol w="3067321">
                  <a:extLst>
                    <a:ext uri="{9D8B030D-6E8A-4147-A177-3AD203B41FA5}">
                      <a16:colId xmlns:a16="http://schemas.microsoft.com/office/drawing/2014/main" val="3548120959"/>
                    </a:ext>
                  </a:extLst>
                </a:gridCol>
                <a:gridCol w="736380">
                  <a:extLst>
                    <a:ext uri="{9D8B030D-6E8A-4147-A177-3AD203B41FA5}">
                      <a16:colId xmlns:a16="http://schemas.microsoft.com/office/drawing/2014/main" val="963697077"/>
                    </a:ext>
                  </a:extLst>
                </a:gridCol>
                <a:gridCol w="747538">
                  <a:extLst>
                    <a:ext uri="{9D8B030D-6E8A-4147-A177-3AD203B41FA5}">
                      <a16:colId xmlns:a16="http://schemas.microsoft.com/office/drawing/2014/main" val="2082412360"/>
                    </a:ext>
                  </a:extLst>
                </a:gridCol>
              </a:tblGrid>
              <a:tr h="698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участников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преодолели порог, кол-во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4063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(106100) ФГКОУ " СК СВУ МО РФ"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71947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 Обществознание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(106100) ФГКОУ " СК СВУ МО РФ"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6825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(106100) ФГКОУ " СК СВУ МО РФ"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01112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(106100) ФГКОУ " СК СВУ МО РФ"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37644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 Биология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(106100) ФГКОУ " СК СВУ МО РФ"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4287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 История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(106100) ФГКОУ " СК СВУ МО РФ"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43284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(301302) МБОУ СОШ №2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г.Ардона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3616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 Обществознание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(301302) МБОУ СОШ №2 г.Ардона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39658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(301302) МБОУ СОШ №2 г.Ардона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25335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(301302) МБОУ СОШ №2 г.Ардона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7171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 Химия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(301302) МБОУ СОШ №2 г.Ардона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5974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 Биология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(301302) МБОУ СОШ №2 г.Ардона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74669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 История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(301302) МБОУ СОШ №2 г.Ардона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01225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г.Дигоры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им.А.Н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Кибизова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26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 Обществознание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31256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(18) Литература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70178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83984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601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 Химия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80108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 Биология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67426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 История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9347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(9) Английский язык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(301401) МБОУ СОШ №1 г.Дигоры им.А.Н. Кибизова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7535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746443"/>
              </p:ext>
            </p:extLst>
          </p:nvPr>
        </p:nvGraphicFramePr>
        <p:xfrm>
          <a:off x="150993" y="4471606"/>
          <a:ext cx="6303861" cy="2015490"/>
        </p:xfrm>
        <a:graphic>
          <a:graphicData uri="http://schemas.openxmlformats.org/drawingml/2006/table">
            <a:tbl>
              <a:tblPr/>
              <a:tblGrid>
                <a:gridCol w="1740535">
                  <a:extLst>
                    <a:ext uri="{9D8B030D-6E8A-4147-A177-3AD203B41FA5}">
                      <a16:colId xmlns:a16="http://schemas.microsoft.com/office/drawing/2014/main" val="580930188"/>
                    </a:ext>
                  </a:extLst>
                </a:gridCol>
                <a:gridCol w="3079408">
                  <a:extLst>
                    <a:ext uri="{9D8B030D-6E8A-4147-A177-3AD203B41FA5}">
                      <a16:colId xmlns:a16="http://schemas.microsoft.com/office/drawing/2014/main" val="2439056066"/>
                    </a:ext>
                  </a:extLst>
                </a:gridCol>
                <a:gridCol w="736380">
                  <a:extLst>
                    <a:ext uri="{9D8B030D-6E8A-4147-A177-3AD203B41FA5}">
                      <a16:colId xmlns:a16="http://schemas.microsoft.com/office/drawing/2014/main" val="2207580703"/>
                    </a:ext>
                  </a:extLst>
                </a:gridCol>
                <a:gridCol w="747538">
                  <a:extLst>
                    <a:ext uri="{9D8B030D-6E8A-4147-A177-3AD203B41FA5}">
                      <a16:colId xmlns:a16="http://schemas.microsoft.com/office/drawing/2014/main" val="1162844898"/>
                    </a:ext>
                  </a:extLst>
                </a:gridCol>
              </a:tblGrid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301702) МБОУ СОШ №2 </a:t>
                      </a:r>
                      <a:r>
                        <a:rPr lang="ru-RU" sz="105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им.А.С.Пушкина</a:t>
                      </a:r>
                      <a:r>
                        <a:rPr lang="ru-RU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089059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 Обществознание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им.А.С.Пушкина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623566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(18) Литература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им.А.С.Пушкина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51560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им.А.С.Пушкина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674039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(25) Информатика и ИКТ (КЕГЭ)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им.А.С.Пушкина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977779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им.А.С.Пушкина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000508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 Химия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им.А.С.Пушкина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94547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 Биология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им.А.С.Пушкина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214379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 История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им.А.С.Пушкина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498548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(9) Английский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(301702) МБОУ СОШ №2 им.А.С.Пушкина г. Моздока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24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73403"/>
              </p:ext>
            </p:extLst>
          </p:nvPr>
        </p:nvGraphicFramePr>
        <p:xfrm>
          <a:off x="6480326" y="2453685"/>
          <a:ext cx="5711674" cy="4035842"/>
        </p:xfrm>
        <a:graphic>
          <a:graphicData uri="http://schemas.openxmlformats.org/drawingml/2006/table">
            <a:tbl>
              <a:tblPr/>
              <a:tblGrid>
                <a:gridCol w="1577029">
                  <a:extLst>
                    <a:ext uri="{9D8B030D-6E8A-4147-A177-3AD203B41FA5}">
                      <a16:colId xmlns:a16="http://schemas.microsoft.com/office/drawing/2014/main" val="2939250563"/>
                    </a:ext>
                  </a:extLst>
                </a:gridCol>
                <a:gridCol w="2790128">
                  <a:extLst>
                    <a:ext uri="{9D8B030D-6E8A-4147-A177-3AD203B41FA5}">
                      <a16:colId xmlns:a16="http://schemas.microsoft.com/office/drawing/2014/main" val="2586358262"/>
                    </a:ext>
                  </a:extLst>
                </a:gridCol>
                <a:gridCol w="667204">
                  <a:extLst>
                    <a:ext uri="{9D8B030D-6E8A-4147-A177-3AD203B41FA5}">
                      <a16:colId xmlns:a16="http://schemas.microsoft.com/office/drawing/2014/main" val="3095607692"/>
                    </a:ext>
                  </a:extLst>
                </a:gridCol>
                <a:gridCol w="677313">
                  <a:extLst>
                    <a:ext uri="{9D8B030D-6E8A-4147-A177-3AD203B41FA5}">
                      <a16:colId xmlns:a16="http://schemas.microsoft.com/office/drawing/2014/main" val="31566357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(301723) МБОУ СОШ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п.Притеречного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000966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 Обществознание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(301723) МБОУ СОШ п.Притеречного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00244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(301723) МБОУ СОШ п.Притеречного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050073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(25) Информатика и ИКТ (КЕГЭ)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(301723) МБОУ СОШ п.Притеречного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39722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(301723) МБОУ СОШ п.Притеречного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30805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 Биология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(301723) МБОУ СОШ п.Притеречного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621297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301816) МБОУ СОШ с.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Фарн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956676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 Обществознание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(301816) МБОУ СОШ с. Фарн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793201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(301816) МБОУ СОШ с. Фарн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29803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(301816) МБОУ СОШ с. Фарн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611188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 История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(301816) МБОУ СОШ с. Фарн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616989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(8) География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(301816) МБОУ СОШ с. Фарн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064085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(301915) МБОУ СОШ № 1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им.Д.Хугаева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с.Ногир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083800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 Обществознание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(301915) МБОУ СОШ № 1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им.Д.Хугаева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с.Ногир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420101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(301915) МБОУ СОШ № 1 им.Д.Хугаева с.Ногир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537840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(301915) МБОУ СОШ № 1 им.Д.Хугаева с.Ногир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474848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 Химия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(301915) МБОУ СОШ № 1 им.Д.Хугаева с.Ногир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273913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 Биология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(301915) МБОУ СОШ № 1 им.Д.Хугаева с.Ногир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968328"/>
                  </a:ext>
                </a:extLst>
              </a:tr>
              <a:tr h="1697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 История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(301915) МБОУ СОШ № 1 им.Д.Хугаева с.Ногир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56346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Русский язык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(301924) МБОУ "СОШ с.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Донгарон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171726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Математика профильная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(301924) МБОУ "СОШ с. Донгарон"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138264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Физика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(301924) МБОУ "СОШ с. Донгарон"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341443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 Химия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(301924) МБОУ "СОШ с. Донгарон"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822796"/>
                  </a:ext>
                </a:extLst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 Биология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(301924) МБОУ "СОШ с. Донгарон"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2412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64795" y="1290844"/>
            <a:ext cx="5324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Доля </a:t>
            </a:r>
            <a:r>
              <a:rPr lang="ru-RU" sz="2400" b="1" dirty="0">
                <a:solidFill>
                  <a:srgbClr val="002060"/>
                </a:solidFill>
              </a:rPr>
              <a:t>не преодолевших порог по </a:t>
            </a:r>
            <a:r>
              <a:rPr lang="ru-RU" sz="2400" b="1" dirty="0" smtClean="0">
                <a:solidFill>
                  <a:srgbClr val="002060"/>
                </a:solidFill>
              </a:rPr>
              <a:t>всем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предметам ЕГЭ равна 0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8" y="17585"/>
            <a:ext cx="2421329" cy="10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15" y="224448"/>
            <a:ext cx="2766647" cy="351228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Школы, показавшие низкие результаты по нескольким </a:t>
            </a:r>
            <a:r>
              <a:rPr lang="ru-RU" sz="25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предметам (по доле не преодолевших порог по ряду предметов)</a:t>
            </a:r>
            <a:endParaRPr lang="ru-RU" sz="25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93695"/>
              </p:ext>
            </p:extLst>
          </p:nvPr>
        </p:nvGraphicFramePr>
        <p:xfrm>
          <a:off x="2866290" y="72660"/>
          <a:ext cx="8862649" cy="6626152"/>
        </p:xfrm>
        <a:graphic>
          <a:graphicData uri="http://schemas.openxmlformats.org/drawingml/2006/table">
            <a:tbl>
              <a:tblPr/>
              <a:tblGrid>
                <a:gridCol w="1632217">
                  <a:extLst>
                    <a:ext uri="{9D8B030D-6E8A-4147-A177-3AD203B41FA5}">
                      <a16:colId xmlns:a16="http://schemas.microsoft.com/office/drawing/2014/main" val="3001077626"/>
                    </a:ext>
                  </a:extLst>
                </a:gridCol>
                <a:gridCol w="1107236">
                  <a:extLst>
                    <a:ext uri="{9D8B030D-6E8A-4147-A177-3AD203B41FA5}">
                      <a16:colId xmlns:a16="http://schemas.microsoft.com/office/drawing/2014/main" val="3131293730"/>
                    </a:ext>
                  </a:extLst>
                </a:gridCol>
                <a:gridCol w="563162">
                  <a:extLst>
                    <a:ext uri="{9D8B030D-6E8A-4147-A177-3AD203B41FA5}">
                      <a16:colId xmlns:a16="http://schemas.microsoft.com/office/drawing/2014/main" val="3520965885"/>
                    </a:ext>
                  </a:extLst>
                </a:gridCol>
                <a:gridCol w="737361">
                  <a:extLst>
                    <a:ext uri="{9D8B030D-6E8A-4147-A177-3AD203B41FA5}">
                      <a16:colId xmlns:a16="http://schemas.microsoft.com/office/drawing/2014/main" val="736437578"/>
                    </a:ext>
                  </a:extLst>
                </a:gridCol>
                <a:gridCol w="706338">
                  <a:extLst>
                    <a:ext uri="{9D8B030D-6E8A-4147-A177-3AD203B41FA5}">
                      <a16:colId xmlns:a16="http://schemas.microsoft.com/office/drawing/2014/main" val="2726385449"/>
                    </a:ext>
                  </a:extLst>
                </a:gridCol>
                <a:gridCol w="706338">
                  <a:extLst>
                    <a:ext uri="{9D8B030D-6E8A-4147-A177-3AD203B41FA5}">
                      <a16:colId xmlns:a16="http://schemas.microsoft.com/office/drawing/2014/main" val="3873433041"/>
                    </a:ext>
                  </a:extLst>
                </a:gridCol>
                <a:gridCol w="565548">
                  <a:extLst>
                    <a:ext uri="{9D8B030D-6E8A-4147-A177-3AD203B41FA5}">
                      <a16:colId xmlns:a16="http://schemas.microsoft.com/office/drawing/2014/main" val="3684906449"/>
                    </a:ext>
                  </a:extLst>
                </a:gridCol>
                <a:gridCol w="649068">
                  <a:extLst>
                    <a:ext uri="{9D8B030D-6E8A-4147-A177-3AD203B41FA5}">
                      <a16:colId xmlns:a16="http://schemas.microsoft.com/office/drawing/2014/main" val="1688600569"/>
                    </a:ext>
                  </a:extLst>
                </a:gridCol>
                <a:gridCol w="629979">
                  <a:extLst>
                    <a:ext uri="{9D8B030D-6E8A-4147-A177-3AD203B41FA5}">
                      <a16:colId xmlns:a16="http://schemas.microsoft.com/office/drawing/2014/main" val="3472549339"/>
                    </a:ext>
                  </a:extLst>
                </a:gridCol>
                <a:gridCol w="649068">
                  <a:extLst>
                    <a:ext uri="{9D8B030D-6E8A-4147-A177-3AD203B41FA5}">
                      <a16:colId xmlns:a16="http://schemas.microsoft.com/office/drawing/2014/main" val="4008001366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1257359613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1846449755"/>
                    </a:ext>
                  </a:extLst>
                </a:gridCol>
              </a:tblGrid>
              <a:tr h="199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преодолели порог, кол-во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преодолели порог, доля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порога до 60, кол-во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порога до 60, доля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61 до 80, кол-во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61 до 80, доля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81 до 100, кол-во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81 до 100, доля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275326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(301108) МБОУ СОШ №8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67605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12602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(7) История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354929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(301125) МБОУ СОШ №25 им.Остаева А.Е.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94327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(7) История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63724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57,14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171542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(301139) МБОУ СОШ №39 им.Т.С.Дзебисова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83448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006662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(18) Литература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878054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(301160) МБОУ СОШ с.Балта им. Э. Тиникашвили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961541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(7) История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26,63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88045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(4) Химия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12292"/>
                  </a:ext>
                </a:extLst>
              </a:tr>
              <a:tr h="1112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(301304) МБОУ СОШ № 4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г.Ардона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(4) Химия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91241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(25) КЕГЭ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518789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43,17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77730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(7) История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38994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57423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(301502) МБОУ СОШ №2 с. Чикола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055408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(4) Химия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555266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64368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(301707) МБОУ СОШ №7 г.Моздока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603924"/>
                  </a:ext>
                </a:extLst>
              </a:tr>
              <a:tr h="166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262220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(25) КЕГЭ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13232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(301802) МБОУ СОШ №2 г. Беслана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(4) Химия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77232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242821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309544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(301804) МБОУ СОШ №4 г. Беслана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57,14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301412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(3) Физика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798904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(25) КЕГЭ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505530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(301807) МБОУ СОШ № 7  г. Беслана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(4) Химия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881311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763930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14874"/>
                  </a:ext>
                </a:extLst>
              </a:tr>
              <a:tr h="111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(301812) МБОУ СОШ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с.Новый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Батако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00299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(4) Химия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03396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98344"/>
                  </a:ext>
                </a:extLst>
              </a:tr>
              <a:tr h="21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(2) Математика профильная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72599"/>
                  </a:ext>
                </a:extLst>
              </a:tr>
              <a:tr h="111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(301818) МБОУ СОШ с.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Цалык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346760"/>
                  </a:ext>
                </a:extLst>
              </a:tr>
              <a:tr h="21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(2) Математика профильная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93855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(4) Химия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73204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(6) Биология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7625"/>
                  </a:ext>
                </a:extLst>
              </a:tr>
              <a:tr h="1112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(301902) МБОУ СОШ № 2 с. Октябрьское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(7) История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54694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(18) Литература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57470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(25) КЕГЭ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29896"/>
                  </a:ext>
                </a:extLst>
              </a:tr>
              <a:tr h="169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15574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(9) Английский язык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03509"/>
                  </a:ext>
                </a:extLst>
              </a:tr>
              <a:tr h="111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(301917) МБОУ СОШ им.И.С.Багаева с. Сунжа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(3) Физика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58202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(18) Литература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159117"/>
                  </a:ext>
                </a:extLst>
              </a:tr>
              <a:tr h="11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(12) Обществознание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27,78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5,56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42,28</a:t>
                      </a:r>
                    </a:p>
                  </a:txBody>
                  <a:tcPr marL="4139" marR="4139" marT="4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014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" y="5697416"/>
            <a:ext cx="2564498" cy="10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77" y="902911"/>
            <a:ext cx="10889645" cy="576389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993" y="0"/>
            <a:ext cx="10515600" cy="115036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Количество участников ГИА-9, оставшихся без аттестата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-32903"/>
            <a:ext cx="211549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093" y="1503303"/>
            <a:ext cx="6202345" cy="4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ГБУ РЦОКО  совместно со специалистами-предметниками проведен анализ связи спецификации КИМ ЕГЭ с тематикой содержания учебного предмета по классам с  целью выявления причин стабильного пониженного уровня выполнения заданий по ряду разделов курсов при прохождении ГИА-11.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Результаты данного анализа позволяют целенаправленно и своевременно корректировать учебные программы дисциплин по классам.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0544" y="136281"/>
            <a:ext cx="10476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  <a:ea typeface="+mj-ea"/>
                <a:cs typeface="+mj-cs"/>
              </a:rPr>
              <a:t>Анализ связи спецификации КИМ ЕГЭ с тематикой содержания учебного предмета по классам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819" y="1336610"/>
            <a:ext cx="3767504" cy="53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5506" y="307964"/>
            <a:ext cx="9184179" cy="50771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ГИА-11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8120" y="1096645"/>
            <a:ext cx="11830396" cy="55951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Исключена норма о проведении ГВЭ по учебным предметам по </a:t>
            </a:r>
            <a:r>
              <a:rPr lang="ru-RU" dirty="0" smtClean="0"/>
              <a:t>выбору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Установлено, что </a:t>
            </a:r>
            <a:r>
              <a:rPr lang="ru-RU" dirty="0">
                <a:solidFill>
                  <a:srgbClr val="FF0000"/>
                </a:solidFill>
              </a:rPr>
              <a:t>копии</a:t>
            </a:r>
            <a:r>
              <a:rPr lang="ru-RU" dirty="0"/>
              <a:t> рекомендаций ПМПК, копии справок, подтверждающих инвалидность, должны быть </a:t>
            </a:r>
            <a:r>
              <a:rPr lang="ru-RU" dirty="0">
                <a:solidFill>
                  <a:srgbClr val="FF0000"/>
                </a:solidFill>
              </a:rPr>
              <a:t>заверены</a:t>
            </a:r>
            <a:r>
              <a:rPr lang="ru-RU" dirty="0"/>
              <a:t> надлежащим образом (</a:t>
            </a:r>
            <a:r>
              <a:rPr lang="ru-RU" dirty="0" err="1"/>
              <a:t>пп</a:t>
            </a:r>
            <a:r>
              <a:rPr lang="ru-RU" dirty="0"/>
              <a:t>. 12, 15, 23, 24, 58, 59, 60)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Право участников ЕГЭ </a:t>
            </a:r>
            <a:r>
              <a:rPr lang="ru-RU" dirty="0" smtClean="0"/>
              <a:t>(ВПЛ, СПО ) </a:t>
            </a:r>
            <a:r>
              <a:rPr lang="ru-RU" dirty="0" smtClean="0">
                <a:solidFill>
                  <a:srgbClr val="FF0000"/>
                </a:solidFill>
              </a:rPr>
              <a:t>изменить </a:t>
            </a:r>
            <a:r>
              <a:rPr lang="ru-RU" dirty="0">
                <a:solidFill>
                  <a:srgbClr val="FF0000"/>
                </a:solidFill>
              </a:rPr>
              <a:t>(дополнить) перечень</a:t>
            </a:r>
            <a:r>
              <a:rPr lang="ru-RU" dirty="0"/>
              <a:t> указанных в заявлениях об участии в экзаменах учебных предметов и сроки участия в экзаменах при наличии у них уважительных причин (болезни или иных обстоятельств), подтвержденных документально. Заявления об этом подаются в ГЭК вместе с документами, подтверждающими уважительность причин вносимых </a:t>
            </a:r>
            <a:r>
              <a:rPr lang="ru-RU" dirty="0" smtClean="0"/>
              <a:t>изменений,</a:t>
            </a:r>
            <a:r>
              <a:rPr lang="ru-RU" dirty="0"/>
              <a:t> не позднее чем за две недели до начала соответствующего экзамена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предмет "информатика и информационно-коммуникационные технологии (ИКТ</a:t>
            </a:r>
            <a:r>
              <a:rPr lang="ru-RU" dirty="0" smtClean="0"/>
              <a:t>)"называется "информатика"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Закреплено </a:t>
            </a:r>
            <a:r>
              <a:rPr lang="ru-RU" dirty="0">
                <a:solidFill>
                  <a:srgbClr val="FF0000"/>
                </a:solidFill>
              </a:rPr>
              <a:t>право </a:t>
            </a:r>
            <a:r>
              <a:rPr lang="ru-RU" dirty="0" smtClean="0">
                <a:solidFill>
                  <a:srgbClr val="FF0000"/>
                </a:solidFill>
              </a:rPr>
              <a:t>выпускников </a:t>
            </a:r>
            <a:r>
              <a:rPr lang="ru-RU" dirty="0" smtClean="0"/>
              <a:t>(участников ГИА) </a:t>
            </a:r>
            <a:r>
              <a:rPr lang="ru-RU" dirty="0">
                <a:solidFill>
                  <a:srgbClr val="FF0000"/>
                </a:solidFill>
              </a:rPr>
              <a:t>изменить</a:t>
            </a:r>
            <a:r>
              <a:rPr lang="ru-RU" dirty="0"/>
              <a:t> указанный в заявлениях </a:t>
            </a:r>
            <a:r>
              <a:rPr lang="ru-RU" dirty="0" smtClean="0">
                <a:solidFill>
                  <a:srgbClr val="FF0000"/>
                </a:solidFill>
              </a:rPr>
              <a:t>уровень </a:t>
            </a:r>
            <a:r>
              <a:rPr lang="ru-RU" dirty="0">
                <a:solidFill>
                  <a:srgbClr val="FF0000"/>
                </a:solidFill>
              </a:rPr>
              <a:t>ЕГЭ по </a:t>
            </a:r>
            <a:r>
              <a:rPr lang="ru-RU" dirty="0" smtClean="0">
                <a:solidFill>
                  <a:srgbClr val="FF0000"/>
                </a:solidFill>
              </a:rPr>
              <a:t>математике </a:t>
            </a:r>
            <a:r>
              <a:rPr lang="ru-RU" dirty="0" smtClean="0"/>
              <a:t>путем подачи заявления в ГЭК не </a:t>
            </a:r>
            <a:r>
              <a:rPr lang="ru-RU" dirty="0"/>
              <a:t>позднее чем за две недели до начала соответствующего </a:t>
            </a:r>
            <a:r>
              <a:rPr lang="ru-RU" dirty="0" smtClean="0"/>
              <a:t>экзамена (п.16).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Установлено, что в случае если при проведении ЕГЭ по иностранным языкам (устная форма), при проведении </a:t>
            </a:r>
            <a:r>
              <a:rPr lang="ru-RU" dirty="0" smtClean="0"/>
              <a:t>КЕГЭ, </a:t>
            </a:r>
            <a:r>
              <a:rPr lang="ru-RU" dirty="0"/>
              <a:t>при проведении ГВЭ в </a:t>
            </a:r>
            <a:r>
              <a:rPr lang="ru-RU" dirty="0" smtClean="0"/>
              <a:t>уст. </a:t>
            </a:r>
            <a:r>
              <a:rPr lang="ru-RU" dirty="0"/>
              <a:t>форме произошел технический сбой, участнику экзамена по его выбору предоставляется право сдать экзамен в тот же день или сдать экзамен в резервные сроки (</a:t>
            </a:r>
            <a:r>
              <a:rPr lang="ru-RU" dirty="0" err="1"/>
              <a:t>пп</a:t>
            </a:r>
            <a:r>
              <a:rPr lang="ru-RU" dirty="0"/>
              <a:t>. 74-76)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47404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4196" y="41059"/>
          <a:ext cx="11313622" cy="673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828">
                  <a:extLst>
                    <a:ext uri="{9D8B030D-6E8A-4147-A177-3AD203B41FA5}">
                      <a16:colId xmlns:a16="http://schemas.microsoft.com/office/drawing/2014/main" val="4005165557"/>
                    </a:ext>
                  </a:extLst>
                </a:gridCol>
                <a:gridCol w="3032379">
                  <a:extLst>
                    <a:ext uri="{9D8B030D-6E8A-4147-A177-3AD203B41FA5}">
                      <a16:colId xmlns:a16="http://schemas.microsoft.com/office/drawing/2014/main" val="2846640847"/>
                    </a:ext>
                  </a:extLst>
                </a:gridCol>
                <a:gridCol w="1851884">
                  <a:extLst>
                    <a:ext uri="{9D8B030D-6E8A-4147-A177-3AD203B41FA5}">
                      <a16:colId xmlns:a16="http://schemas.microsoft.com/office/drawing/2014/main" val="3654233372"/>
                    </a:ext>
                  </a:extLst>
                </a:gridCol>
                <a:gridCol w="5514531">
                  <a:extLst>
                    <a:ext uri="{9D8B030D-6E8A-4147-A177-3AD203B41FA5}">
                      <a16:colId xmlns:a16="http://schemas.microsoft.com/office/drawing/2014/main" val="1623568442"/>
                    </a:ext>
                  </a:extLst>
                </a:gridCol>
              </a:tblGrid>
              <a:tr h="846621"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задания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vert="vert27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содержания при проведении ЕГЭ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выполнения задания ЕГЭ в 2022 г.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учебного предмета по классам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extLst>
                  <a:ext uri="{0D108BD9-81ED-4DB2-BD59-A6C34878D82A}">
                    <a16:rowId xmlns:a16="http://schemas.microsoft.com/office/drawing/2014/main" val="3564767707"/>
                  </a:ext>
                </a:extLst>
              </a:tr>
              <a:tr h="2926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вычисления и преобразования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 с натуральным показателем.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 с целым показателем, свойства степеней.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 корни, свойства корней.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Корень степени  </a:t>
                      </a:r>
                      <a:r>
                        <a:rPr lang="ru-RU" sz="1400" kern="5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en-US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kern="5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 с рациональным показателем: </a:t>
                      </a:r>
                      <a:r>
                        <a:rPr lang="ru-RU" sz="1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</a:t>
                      </a: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корней степени  </a:t>
                      </a:r>
                      <a:r>
                        <a:rPr lang="ru-RU" sz="1400" kern="5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en-US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kern="5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Логарифмы, свойства логарифмов</a:t>
                      </a:r>
                      <a:r>
                        <a:rPr lang="ru-RU" sz="1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/>
                </a:tc>
                <a:extLst>
                  <a:ext uri="{0D108BD9-81ED-4DB2-BD59-A6C34878D82A}">
                    <a16:rowId xmlns:a16="http://schemas.microsoft.com/office/drawing/2014/main" val="3218050962"/>
                  </a:ext>
                </a:extLst>
              </a:tr>
              <a:tr h="286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№16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Планиметрия</a:t>
                      </a:r>
                    </a:p>
                    <a:p>
                      <a:pPr indent="-844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Треугольники.</a:t>
                      </a:r>
                    </a:p>
                    <a:p>
                      <a:pPr marL="0" indent="-8445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четырёхугольники</a:t>
                      </a:r>
                    </a:p>
                    <a:p>
                      <a:pPr marL="0" indent="-8445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Правильные многоугольники.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на повторение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на повторение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36" marR="36136" marT="0" marB="0"/>
                </a:tc>
                <a:extLst>
                  <a:ext uri="{0D108BD9-81ED-4DB2-BD59-A6C34878D82A}">
                    <a16:rowId xmlns:a16="http://schemas.microsoft.com/office/drawing/2014/main" val="17457192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6874" y="1154964"/>
            <a:ext cx="185178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kern="0" dirty="0" smtClean="0">
                <a:solidFill>
                  <a:srgbClr val="C00000"/>
                </a:solidFill>
              </a:rPr>
              <a:t>Математика</a:t>
            </a:r>
            <a:r>
              <a:rPr lang="ru-RU" kern="0" dirty="0" smtClean="0">
                <a:solidFill>
                  <a:srgbClr val="C00000"/>
                </a:solidFill>
              </a:rPr>
              <a:t> </a:t>
            </a:r>
            <a:endParaRPr lang="ru-RU" kern="50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4057"/>
            <a:ext cx="10515600" cy="649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Дорожная карта по подготовке к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  <a:t>ГИА-2024 </a:t>
            </a:r>
            <a:endParaRPr lang="ru-RU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88" y="2299074"/>
            <a:ext cx="7289847" cy="440929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405" y="773085"/>
            <a:ext cx="7063306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505" y="-32903"/>
            <a:ext cx="211549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" y="190558"/>
            <a:ext cx="11629505" cy="61577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Статистико-аналитический отчет о результатах ГИА -2023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70" y="806335"/>
            <a:ext cx="9737841" cy="54550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1644" y="6092612"/>
            <a:ext cx="1052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ССЫЛКА    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://soripkro.ru/nauchno-metodicheskaya-deyatelnost/soprovozhdenie-i-podderzhka-kachestva-obrazovaniya/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13" y="425845"/>
            <a:ext cx="11486747" cy="1020244"/>
          </a:xfrm>
          <a:prstGeom prst="rect">
            <a:avLst/>
          </a:prstGeom>
          <a:ln w="57150">
            <a:solidFill>
              <a:srgbClr val="FF0000"/>
            </a:solidFill>
            <a:prstDash val="lgDash"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86" y="1823732"/>
            <a:ext cx="5981700" cy="2219325"/>
          </a:xfrm>
          <a:prstGeom prst="rect">
            <a:avLst/>
          </a:prstGeom>
          <a:ln w="57150">
            <a:solidFill>
              <a:srgbClr val="0070C0"/>
            </a:solidFill>
            <a:prstDash val="sys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4" y="4419232"/>
            <a:ext cx="5867400" cy="2171700"/>
          </a:xfrm>
          <a:prstGeom prst="rect">
            <a:avLst/>
          </a:prstGeom>
          <a:ln w="76200">
            <a:solidFill>
              <a:srgbClr val="0070C0"/>
            </a:solidFill>
            <a:prstDash val="sysDash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324" y="3121849"/>
            <a:ext cx="6010275" cy="2114550"/>
          </a:xfrm>
          <a:prstGeom prst="rect">
            <a:avLst/>
          </a:prstGeom>
          <a:ln w="57150">
            <a:solidFill>
              <a:srgbClr val="0070C0"/>
            </a:solidFill>
            <a:prstDash val="sysDash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212" y="5424853"/>
            <a:ext cx="3402788" cy="14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Планируемые изменения в КИМ ЕГЭ 2024 года</a:t>
            </a:r>
            <a:b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</a:br>
            <a:endParaRPr lang="ru-RU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22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изменения в КИМ, в том числе включение новых заданий, направлены на усиление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экзаменационных моделей: применение умений и навыков анализа различной информации, решения задач, в том числе практических, развернутого объяснения, аргументации и др. Корректировка системы оценивания выполнения заданий призвана повысить дифференцирующую способность конкретных заданий и экзаменационной работы в целом.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91864"/>
              </p:ext>
            </p:extLst>
          </p:nvPr>
        </p:nvGraphicFramePr>
        <p:xfrm>
          <a:off x="958361" y="3043421"/>
          <a:ext cx="10049607" cy="36144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0539">
                  <a:extLst>
                    <a:ext uri="{9D8B030D-6E8A-4147-A177-3AD203B41FA5}">
                      <a16:colId xmlns:a16="http://schemas.microsoft.com/office/drawing/2014/main" val="3927245980"/>
                    </a:ext>
                  </a:extLst>
                </a:gridCol>
                <a:gridCol w="8379068">
                  <a:extLst>
                    <a:ext uri="{9D8B030D-6E8A-4147-A177-3AD203B41FA5}">
                      <a16:colId xmlns:a16="http://schemas.microsoft.com/office/drawing/2014/main" val="3891958876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marL="347345" marR="297815" indent="-3556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1400" b="1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1490" marR="175768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61490" marR="175768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800" b="1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18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r>
                        <a:rPr lang="ru-RU" sz="18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331839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67945" marR="38163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400" b="1" spc="-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r>
                        <a:rPr lang="ru-RU" sz="1400" b="1" spc="5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850564"/>
                  </a:ext>
                </a:extLst>
              </a:tr>
              <a:tr h="2453640"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62865" lvl="0" indent="-342900" algn="just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  <a:tabLst>
                          <a:tab pos="5181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(множественный выбор в виде цифр). Одновременно с этим расширен языковой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  <a:tabLst>
                          <a:tab pos="5181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Изменена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325" lvl="0" indent="-342900" algn="just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  <a:tabLst>
                          <a:tab pos="5181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Претерпела изменения формулировка задания 27. Предполагается, что при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комментировании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исходного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примеры-иллюстрации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являются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неотъемлемой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частью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ним.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смысловой связи между примерами-иллюстрациями: «Проанализируйте указанную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смысловую связь между примерами-иллюстрациями». Обоснование собственного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мнения экзаменуемого требует включения примера-аргумента, опирающегося на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жизненный,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читательский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историко-культурный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экзаменуемого.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  <a:tabLst>
                          <a:tab pos="5181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Скорректированы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865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  <a:tabLst>
                          <a:tab pos="51816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первичный балл за выполнение работы изменён с 54 до 50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07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2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274465"/>
              </p:ext>
            </p:extLst>
          </p:nvPr>
        </p:nvGraphicFramePr>
        <p:xfrm>
          <a:off x="1055057" y="755955"/>
          <a:ext cx="9724312" cy="4996422"/>
        </p:xfrm>
        <a:graphic>
          <a:graphicData uri="http://schemas.openxmlformats.org/drawingml/2006/table">
            <a:tbl>
              <a:tblPr firstRow="1" firstCol="1" bandRow="1"/>
              <a:tblGrid>
                <a:gridCol w="1857425">
                  <a:extLst>
                    <a:ext uri="{9D8B030D-6E8A-4147-A177-3AD203B41FA5}">
                      <a16:colId xmlns:a16="http://schemas.microsoft.com/office/drawing/2014/main" val="525826224"/>
                    </a:ext>
                  </a:extLst>
                </a:gridCol>
                <a:gridCol w="7866887">
                  <a:extLst>
                    <a:ext uri="{9D8B030D-6E8A-4147-A177-3AD203B41FA5}">
                      <a16:colId xmlns:a16="http://schemas.microsoft.com/office/drawing/2014/main" val="106352259"/>
                    </a:ext>
                  </a:extLst>
                </a:gridCol>
              </a:tblGrid>
              <a:tr h="369460">
                <a:tc>
                  <a:txBody>
                    <a:bodyPr/>
                    <a:lstStyle/>
                    <a:p>
                      <a:pPr marL="347345" marR="297815" indent="-3556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1200" b="1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1490" marR="175768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61490" marR="175768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600" b="1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093095"/>
                  </a:ext>
                </a:extLst>
              </a:tr>
              <a:tr h="2294792"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marR="63500" indent="203835" algn="just"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Сокращено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базового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кратким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ответом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до 6).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 marR="64135" indent="203835" algn="just"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11.4: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вместо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формулировки,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дающей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экзаменуемому</a:t>
                      </a:r>
                      <a:r>
                        <a:rPr lang="ru-RU" sz="1200" spc="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200" spc="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привлекать</a:t>
                      </a:r>
                      <a:r>
                        <a:rPr lang="ru-RU" sz="1200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</a:t>
                      </a:r>
                      <a:r>
                        <a:rPr lang="ru-RU" sz="1200" spc="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раскрытия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темы,</a:t>
                      </a:r>
                      <a:r>
                        <a:rPr lang="ru-RU" sz="1200" spc="-2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формулировку включены имена трёх писателей-классиков, из которых требуется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одного.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 marR="59055" indent="203835" algn="just"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коррективы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развёрнутым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ответом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повышения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грамотности):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760" marR="65405" algn="just"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уточнена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4.1/4.2,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9.1/9.2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(оценивание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двум,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трём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критериям);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algn="just">
                        <a:lnSpc>
                          <a:spcPts val="1460"/>
                        </a:lnSpc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уточнён</a:t>
                      </a:r>
                      <a:r>
                        <a:rPr lang="ru-RU" sz="1200" spc="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r>
                        <a:rPr lang="ru-RU" sz="1200" spc="3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200" spc="3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1200" spc="3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3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4.1/4.2,</a:t>
                      </a:r>
                      <a:r>
                        <a:rPr lang="ru-RU" sz="1200" spc="3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9.1/9.2,</a:t>
                      </a:r>
                      <a:r>
                        <a:rPr lang="ru-RU" sz="1200" spc="3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200" spc="3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0325" indent="431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«Логичность,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речевых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грамматических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норм»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(учитываются</a:t>
                      </a:r>
                      <a:r>
                        <a:rPr lang="ru-RU" sz="1200" spc="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речевые, но и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грамматические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ошибки);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760" marR="61595" algn="just"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уточнены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11.1–11.5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(требования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грамотности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сочинений).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 indent="203835" algn="just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200" spc="1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200" spc="1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r>
                        <a:rPr lang="ru-RU" sz="1200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200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200" spc="1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изменён</a:t>
                      </a:r>
                      <a:r>
                        <a:rPr lang="ru-RU" sz="1200" spc="1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200" spc="1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spc="1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баллов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254267"/>
                  </a:ext>
                </a:extLst>
              </a:tr>
              <a:tr h="788113">
                <a:tc>
                  <a:txBody>
                    <a:bodyPr/>
                    <a:lstStyle/>
                    <a:p>
                      <a:pPr marL="67945" marR="297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(профильный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6604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первую часть КИМ включено задание по геометрии (задание 2), проверяющее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координаты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точки,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вектора,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векторами,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вычислять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длину</a:t>
                      </a:r>
                      <a:r>
                        <a:rPr lang="ru-RU" sz="12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координаты вектора, угол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векторами.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algn="just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работы</a:t>
                      </a: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до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738585"/>
                  </a:ext>
                </a:extLst>
              </a:tr>
              <a:tr h="675525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структуры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будет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проверять</a:t>
                      </a:r>
                      <a:r>
                        <a:rPr lang="ru-RU" sz="1200" spc="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200" spc="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маску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подсети</a:t>
                      </a:r>
                      <a:r>
                        <a:rPr lang="ru-RU" sz="1200" spc="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адресации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 с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протоколом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785001"/>
                  </a:ext>
                </a:extLst>
              </a:tr>
              <a:tr h="43426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Детализирована</a:t>
                      </a:r>
                      <a:r>
                        <a:rPr lang="ru-RU" sz="1200" spc="1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200" spc="4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200" spc="4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spc="4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4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</a:t>
                      </a:r>
                      <a:r>
                        <a:rPr lang="ru-RU" sz="1200" spc="4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причинно-следственных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связей.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711486"/>
                  </a:ext>
                </a:extLst>
              </a:tr>
              <a:tr h="43426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Скорректирована</a:t>
                      </a:r>
                      <a:r>
                        <a:rPr lang="ru-RU" sz="1200" spc="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</a:t>
                      </a:r>
                      <a:r>
                        <a:rPr lang="ru-RU" sz="1200" spc="5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</a:t>
                      </a:r>
                      <a:r>
                        <a:rPr lang="ru-RU" sz="1200" spc="5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200" spc="5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систему</a:t>
                      </a:r>
                      <a:r>
                        <a:rPr lang="ru-RU" sz="1200" spc="5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(критерий 24.1).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70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5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2105"/>
              </p:ext>
            </p:extLst>
          </p:nvPr>
        </p:nvGraphicFramePr>
        <p:xfrm>
          <a:off x="1034129" y="274320"/>
          <a:ext cx="9903502" cy="6275948"/>
        </p:xfrm>
        <a:graphic>
          <a:graphicData uri="http://schemas.openxmlformats.org/drawingml/2006/table">
            <a:tbl>
              <a:tblPr firstRow="1" firstCol="1" bandRow="1"/>
              <a:tblGrid>
                <a:gridCol w="1891651">
                  <a:extLst>
                    <a:ext uri="{9D8B030D-6E8A-4147-A177-3AD203B41FA5}">
                      <a16:colId xmlns:a16="http://schemas.microsoft.com/office/drawing/2014/main" val="1005555932"/>
                    </a:ext>
                  </a:extLst>
                </a:gridCol>
                <a:gridCol w="8011851">
                  <a:extLst>
                    <a:ext uri="{9D8B030D-6E8A-4147-A177-3AD203B41FA5}">
                      <a16:colId xmlns:a16="http://schemas.microsoft.com/office/drawing/2014/main" val="1802989240"/>
                    </a:ext>
                  </a:extLst>
                </a:gridCol>
              </a:tblGrid>
              <a:tr h="458073">
                <a:tc>
                  <a:txBody>
                    <a:bodyPr/>
                    <a:lstStyle/>
                    <a:p>
                      <a:pPr marL="347345" marR="297815" indent="-35560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1200" b="1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1490" marR="175768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61490" marR="175768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600" b="1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920960"/>
                  </a:ext>
                </a:extLst>
              </a:tr>
              <a:tr h="1944477">
                <a:tc>
                  <a:txBody>
                    <a:bodyPr/>
                    <a:lstStyle/>
                    <a:p>
                      <a:pPr marL="6794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marR="60960" indent="378460" algn="just"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2024 г. изменена структура КИМ ЕГЭ по физике: число заданий сокращено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30 до 26. При этом в первой части работы удалены интегрированное задание на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графических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зависимостей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соответствия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 и физических величин по механике и электродинамике; во второй части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удалено одно из заданий высокого уровня сложности (расчётная задача).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кратким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ответом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первой</a:t>
                      </a:r>
                      <a:r>
                        <a:rPr lang="ru-RU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перенесено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«МКТ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термодинамика»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«Механика».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1595" indent="378460" algn="just"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Сокращён общий объём проверяемых элементов содержания, а также спектр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проверяемых элементов содержания в заданиях базового уровня с кратким ответом,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отражено в кодификаторе элементов содержания и обобщённом плане варианта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физике.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378460" algn="just">
                        <a:lnSpc>
                          <a:spcPts val="1295"/>
                        </a:lnSpc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200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изменён</a:t>
                      </a:r>
                      <a:r>
                        <a:rPr lang="ru-RU" sz="1200" spc="1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2508"/>
                  </a:ext>
                </a:extLst>
              </a:tr>
              <a:tr h="655450">
                <a:tc>
                  <a:txBody>
                    <a:bodyPr/>
                    <a:lstStyle/>
                    <a:p>
                      <a:pPr marL="6794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Исключено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нумерации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200" spc="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сократилось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spc="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изменён с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 до 57 баллов.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819540"/>
                  </a:ext>
                </a:extLst>
              </a:tr>
              <a:tr h="942599">
                <a:tc>
                  <a:txBody>
                    <a:bodyPr/>
                    <a:lstStyle/>
                    <a:p>
                      <a:pPr marL="679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200" spc="2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экзаменационной</a:t>
                      </a:r>
                      <a:r>
                        <a:rPr lang="ru-RU" sz="1200" spc="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200" spc="2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spc="2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2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исключены</a:t>
                      </a:r>
                      <a:r>
                        <a:rPr lang="ru-RU" sz="1200" spc="2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200" spc="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spc="2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200" spc="2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</a:t>
                      </a:r>
                      <a:r>
                        <a:rPr lang="ru-RU" sz="1200" spc="2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нумерации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1200" spc="1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r>
                        <a:rPr lang="ru-RU" sz="1200" spc="1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200" spc="1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  <a:r>
                        <a:rPr lang="ru-RU" sz="1200" spc="1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топографической</a:t>
                      </a:r>
                      <a:r>
                        <a:rPr lang="ru-RU" sz="1200" spc="1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картой</a:t>
                      </a:r>
                      <a:r>
                        <a:rPr lang="ru-RU" sz="1200" spc="1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(определение</a:t>
                      </a:r>
                      <a:r>
                        <a:rPr lang="ru-RU" sz="1200" spc="1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азимута</a:t>
                      </a:r>
                      <a:r>
                        <a:rPr lang="ru-RU" sz="1200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1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профиля).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1200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экзаменационной</a:t>
                      </a:r>
                      <a:r>
                        <a:rPr lang="ru-RU" sz="1200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сократилось</a:t>
                      </a:r>
                      <a:r>
                        <a:rPr lang="ru-RU" sz="1200" spc="1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200" spc="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изменён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39 баллов.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93924"/>
                  </a:ext>
                </a:extLst>
              </a:tr>
              <a:tr h="2275349">
                <a:tc>
                  <a:txBody>
                    <a:bodyPr/>
                    <a:lstStyle/>
                    <a:p>
                      <a:pPr marL="67945" marR="2940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содержании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032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измененным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уровней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заданий.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распределены по двум уровням сложности: базовому (соответствует требованиям к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обучения по программе базового уровня) и высокому (соответствует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требованиям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программе</a:t>
                      </a: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667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Уточнены формулировки задания 38 письменной части и задания 4 устной части, 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 на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устной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286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Уменьшено максимальное количество баллов за выполнение заданий 1, 2, 10 и 11.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200" spc="1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r>
                        <a:rPr lang="ru-RU" sz="1200" spc="1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2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верное</a:t>
                      </a:r>
                      <a:r>
                        <a:rPr lang="ru-RU" sz="12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spc="1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12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2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200" spc="1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стал</a:t>
                      </a:r>
                      <a:r>
                        <a:rPr lang="ru-RU" sz="12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баллам, за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верное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 2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10</a:t>
                      </a:r>
                      <a:r>
                        <a:rPr lang="ru-RU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баллам.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algn="just">
                        <a:lnSpc>
                          <a:spcPts val="13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изменён со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9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5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Приоритетные направления работы по подготовке к ГИА  в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  <a:t>сентябре-октябре </a:t>
            </a:r>
            <a:endParaRPr lang="ru-RU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Содержательный анализ результатов с включением «западающих» тем на рассмотрение метод. объединений, включением в перечень вопросов ВШК и т.д.</a:t>
            </a:r>
          </a:p>
          <a:p>
            <a:r>
              <a:rPr lang="ru-RU" dirty="0" smtClean="0"/>
              <a:t>Определение выбора выпускниками 9-х, 11- классов предметов для сдачи ЕГЭ/ОГЭ. Нацеленность выпускников 9-х классов на преемственность при выборе предметов.</a:t>
            </a:r>
          </a:p>
          <a:p>
            <a:r>
              <a:rPr lang="ru-RU" dirty="0" smtClean="0"/>
              <a:t>Системная разъяснительная работа с выпускниками, родителями при участии психологов. </a:t>
            </a:r>
          </a:p>
          <a:p>
            <a:r>
              <a:rPr lang="ru-RU" dirty="0"/>
              <a:t>Выявление участников «группы риска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Дополнительная подготовка выпускников к ГИА, в том числе со слабоуспевающими учениками  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Тренировочное сочинение /изложение 27 октября </a:t>
            </a:r>
            <a:r>
              <a:rPr lang="ru-RU" b="1" dirty="0" smtClean="0">
                <a:solidFill>
                  <a:srgbClr val="002060"/>
                </a:solidFill>
              </a:rPr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203" y="273685"/>
            <a:ext cx="9943407" cy="14054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Основные направления в части улучшения качества подготовки выпускников к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7435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Региональный </a:t>
            </a:r>
            <a:r>
              <a:rPr lang="ru-RU" dirty="0"/>
              <a:t>проект «Онлайн-школа по подготовке к ЕГЭ»</a:t>
            </a:r>
          </a:p>
          <a:p>
            <a:r>
              <a:rPr lang="ru-RU" dirty="0" smtClean="0"/>
              <a:t>Репетиционные экзамены в 9 и 11 классах по математике и русскому языку </a:t>
            </a:r>
          </a:p>
          <a:p>
            <a:r>
              <a:rPr lang="ru-RU" dirty="0" smtClean="0"/>
              <a:t>ЕГЭ </a:t>
            </a:r>
            <a:r>
              <a:rPr lang="ru-RU" dirty="0"/>
              <a:t>для </a:t>
            </a:r>
            <a:r>
              <a:rPr lang="ru-RU" dirty="0" smtClean="0"/>
              <a:t>учителей</a:t>
            </a:r>
          </a:p>
          <a:p>
            <a:r>
              <a:rPr lang="ru-RU" dirty="0" smtClean="0"/>
              <a:t>Тренировочное сочинение для выпускников 11-х классов </a:t>
            </a:r>
          </a:p>
          <a:p>
            <a:r>
              <a:rPr lang="ru-RU" dirty="0" smtClean="0"/>
              <a:t>Проект, реализуемый совместно с ФЦТ, направленный на улучшение качества образования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246" y="0"/>
            <a:ext cx="288975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Тренировочное сочинение /изложение 27 октября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98855">
            <a:off x="633573" y="1401894"/>
            <a:ext cx="2907462" cy="433349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87761" y="985952"/>
            <a:ext cx="7903495" cy="5165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До 24 октября РЦОИ предоставляет бланки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27 октября в 9.40 РЦОИ рассылает МСУ/ГОУ/ЧОУ темы сочинений / текст изложений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В 10.00 </a:t>
            </a:r>
            <a:r>
              <a:rPr lang="ru-RU" sz="2000" dirty="0">
                <a:solidFill>
                  <a:srgbClr val="002060"/>
                </a:solidFill>
              </a:rPr>
              <a:t>27 октября </a:t>
            </a:r>
            <a:r>
              <a:rPr lang="ru-RU" sz="2000" dirty="0" smtClean="0">
                <a:solidFill>
                  <a:srgbClr val="002060"/>
                </a:solidFill>
              </a:rPr>
              <a:t>начинается мероприятие с соблюдением всех требований к итоговому сочинению/изложению (видеонаблюдение – по усмотрению ОО/МСУ)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ОО обеспечивают проверку в течение 3-5 дней и доводят результаты до учащихся и их родителей (законных представителей)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Муниципальные методические службы обобщают результаты, дают рекомендации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ОО проводят дополнительную работу по выявленным проблемам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 РЦОИ бланки и документы </a:t>
            </a:r>
            <a:r>
              <a:rPr lang="ru-RU" sz="2000" b="1" dirty="0" smtClean="0">
                <a:solidFill>
                  <a:srgbClr val="FF0000"/>
                </a:solidFill>
              </a:rPr>
              <a:t>НЕ предоставляются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БЛАНКИ тренировочного сочинения не могут быть использованы в основной и дополнительный  дни проведения сочинения/изложения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2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58" y="248748"/>
            <a:ext cx="10515600" cy="6074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Надлежащим образом 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alibri" panose="020F0502020204030204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libri" panose="020F0502020204030204"/>
              </a:rPr>
              <a:t>заверенная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 копия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058" y="1246910"/>
            <a:ext cx="1172233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200" dirty="0" smtClean="0"/>
              <a:t>Надлежащим </a:t>
            </a:r>
            <a:r>
              <a:rPr lang="ru-RU" sz="2200" dirty="0"/>
              <a:t>образом удостоверенной (заверенной) копией документа является </a:t>
            </a:r>
            <a:r>
              <a:rPr lang="ru-RU" sz="2200" dirty="0" smtClean="0"/>
              <a:t>копия, удостоверенная </a:t>
            </a:r>
            <a:r>
              <a:rPr lang="ru-RU" sz="2200" dirty="0"/>
              <a:t>нотариусом или иными лицами, установленными пунктом 2 статьи 185.1 </a:t>
            </a:r>
            <a:r>
              <a:rPr lang="ru-RU" sz="2200" dirty="0" smtClean="0"/>
              <a:t>ГК РФ.</a:t>
            </a:r>
            <a:endParaRPr lang="ru-R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F0000"/>
                </a:solidFill>
              </a:rPr>
              <a:t>«Надлежащим образом заверенной</a:t>
            </a:r>
            <a:r>
              <a:rPr lang="ru-RU" sz="2200" dirty="0">
                <a:solidFill>
                  <a:srgbClr val="FF0000"/>
                </a:solidFill>
              </a:rPr>
              <a:t> </a:t>
            </a:r>
            <a:r>
              <a:rPr lang="ru-RU" sz="2200" b="1" dirty="0">
                <a:solidFill>
                  <a:srgbClr val="FF0000"/>
                </a:solidFill>
              </a:rPr>
              <a:t>копией</a:t>
            </a:r>
            <a:r>
              <a:rPr lang="ru-RU" sz="2200" dirty="0">
                <a:solidFill>
                  <a:srgbClr val="FF0000"/>
                </a:solidFill>
              </a:rPr>
              <a:t>» может быть </a:t>
            </a:r>
            <a:r>
              <a:rPr lang="ru-RU" sz="2200" dirty="0" smtClean="0">
                <a:solidFill>
                  <a:srgbClr val="FF0000"/>
                </a:solidFill>
              </a:rPr>
              <a:t>признана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/>
              <a:t> </a:t>
            </a:r>
            <a:r>
              <a:rPr lang="ru-RU" sz="2200" dirty="0">
                <a:solidFill>
                  <a:srgbClr val="FF0000"/>
                </a:solidFill>
              </a:rPr>
              <a:t>либо</a:t>
            </a:r>
            <a:r>
              <a:rPr lang="ru-RU" sz="2200" dirty="0"/>
              <a:t> нотариально </a:t>
            </a:r>
            <a:r>
              <a:rPr lang="ru-RU" sz="2200" b="1" dirty="0"/>
              <a:t>заверенная</a:t>
            </a:r>
            <a:r>
              <a:rPr lang="ru-RU" sz="2200" dirty="0"/>
              <a:t> </a:t>
            </a:r>
            <a:r>
              <a:rPr lang="ru-RU" sz="2200" b="1" dirty="0"/>
              <a:t>копия</a:t>
            </a:r>
            <a:r>
              <a:rPr lang="ru-RU" sz="2200" dirty="0"/>
              <a:t> документа, осуществленная нотариусом в соответствии с требованиями статей 48, 77, 79 «Основ законодательства РФ о нотариате»,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либо</a:t>
            </a:r>
            <a:r>
              <a:rPr lang="ru-RU" sz="2200" dirty="0"/>
              <a:t> </a:t>
            </a:r>
            <a:r>
              <a:rPr lang="ru-RU" sz="2200" b="1" dirty="0"/>
              <a:t>копия</a:t>
            </a:r>
            <a:r>
              <a:rPr lang="ru-RU" sz="2200" dirty="0"/>
              <a:t> документа, </a:t>
            </a:r>
            <a:r>
              <a:rPr lang="ru-RU" sz="2200" b="1" dirty="0"/>
              <a:t>заверенная</a:t>
            </a:r>
            <a:r>
              <a:rPr lang="ru-RU" sz="2200" dirty="0"/>
              <a:t> юридическим лицом с соблюдением требований вышеназванных ГОСТов </a:t>
            </a:r>
            <a:r>
              <a:rPr lang="ru-RU" sz="2200" dirty="0" smtClean="0"/>
              <a:t>(ГОСТом </a:t>
            </a:r>
            <a:r>
              <a:rPr lang="ru-RU" sz="2200" dirty="0"/>
              <a:t>Р 7.0.8-2013) .</a:t>
            </a:r>
          </a:p>
          <a:p>
            <a:pPr marL="0" indent="0" fontAlgn="base">
              <a:buNone/>
            </a:pPr>
            <a:r>
              <a:rPr lang="ru-RU" sz="2200" b="1" dirty="0">
                <a:solidFill>
                  <a:srgbClr val="FF0000"/>
                </a:solidFill>
              </a:rPr>
              <a:t>Правила заверения копии </a:t>
            </a:r>
            <a:r>
              <a:rPr lang="ru-RU" sz="2200" b="1" dirty="0" smtClean="0">
                <a:solidFill>
                  <a:srgbClr val="FF0000"/>
                </a:solidFill>
              </a:rPr>
              <a:t>документа:</a:t>
            </a:r>
            <a:endParaRPr lang="ru-RU" sz="2200" dirty="0">
              <a:solidFill>
                <a:srgbClr val="FF0000"/>
              </a:solidFill>
            </a:endParaRPr>
          </a:p>
          <a:p>
            <a:pPr marL="0" lvl="0" fontAlgn="base">
              <a:spcBef>
                <a:spcPts val="0"/>
              </a:spcBef>
            </a:pPr>
            <a:r>
              <a:rPr lang="ru-RU" sz="2200" dirty="0"/>
              <a:t>проставляется надпись «Верно» или «Копия верна</a:t>
            </a:r>
            <a:r>
              <a:rPr lang="ru-RU" sz="2200" dirty="0" smtClean="0"/>
              <a:t>»;</a:t>
            </a:r>
            <a:endParaRPr lang="ru-RU" sz="2200" dirty="0"/>
          </a:p>
          <a:p>
            <a:pPr marL="0" lvl="0" fontAlgn="base">
              <a:spcBef>
                <a:spcPts val="0"/>
              </a:spcBef>
            </a:pPr>
            <a:r>
              <a:rPr lang="ru-RU" sz="2200" dirty="0"/>
              <a:t>должность лица, заверившего </a:t>
            </a:r>
            <a:r>
              <a:rPr lang="ru-RU" sz="2200" dirty="0" smtClean="0"/>
              <a:t>копию;</a:t>
            </a:r>
            <a:endParaRPr lang="ru-RU" sz="2200" dirty="0"/>
          </a:p>
          <a:p>
            <a:pPr marL="0" lvl="0" fontAlgn="base">
              <a:spcBef>
                <a:spcPts val="0"/>
              </a:spcBef>
            </a:pPr>
            <a:r>
              <a:rPr lang="ru-RU" sz="2200" dirty="0"/>
              <a:t>личная подпись лица, заверившего </a:t>
            </a:r>
            <a:r>
              <a:rPr lang="ru-RU" sz="2200" dirty="0" smtClean="0"/>
              <a:t>копию;</a:t>
            </a:r>
            <a:endParaRPr lang="ru-RU" sz="2200" dirty="0"/>
          </a:p>
          <a:p>
            <a:pPr marL="0" lvl="0" fontAlgn="base">
              <a:spcBef>
                <a:spcPts val="0"/>
              </a:spcBef>
            </a:pPr>
            <a:r>
              <a:rPr lang="ru-RU" sz="2200" dirty="0"/>
              <a:t>расшифровка подписи (инициалы и фамилия</a:t>
            </a:r>
            <a:r>
              <a:rPr lang="ru-RU" sz="2200" dirty="0" smtClean="0"/>
              <a:t>);</a:t>
            </a:r>
            <a:endParaRPr lang="ru-RU" sz="2200" dirty="0"/>
          </a:p>
          <a:p>
            <a:pPr marL="0" lvl="0" fontAlgn="base">
              <a:spcBef>
                <a:spcPts val="0"/>
              </a:spcBef>
            </a:pPr>
            <a:r>
              <a:rPr lang="ru-RU" sz="2200" dirty="0"/>
              <a:t>дата </a:t>
            </a:r>
            <a:r>
              <a:rPr lang="ru-RU" sz="2200" dirty="0" smtClean="0"/>
              <a:t>заверения;</a:t>
            </a:r>
            <a:endParaRPr lang="ru-RU" sz="2200" dirty="0"/>
          </a:p>
          <a:p>
            <a:pPr marL="0" lvl="0" fontAlgn="base">
              <a:spcBef>
                <a:spcPts val="0"/>
              </a:spcBef>
            </a:pPr>
            <a:r>
              <a:rPr lang="ru-RU" sz="2200" dirty="0"/>
              <a:t>печать организации/ИП.</a:t>
            </a:r>
          </a:p>
          <a:p>
            <a:pPr marL="0" lvl="0" indent="0" fontAlgn="base">
              <a:buNone/>
            </a:pPr>
            <a:r>
              <a:rPr lang="ru-RU" sz="2200" dirty="0" smtClean="0"/>
              <a:t>В </a:t>
            </a:r>
            <a:r>
              <a:rPr lang="ru-RU" sz="2200" dirty="0"/>
              <a:t>многостраничном документе проставляется </a:t>
            </a:r>
            <a:r>
              <a:rPr lang="ru-RU" sz="2200" dirty="0" err="1"/>
              <a:t>заверительная</a:t>
            </a:r>
            <a:r>
              <a:rPr lang="ru-RU" sz="2200" dirty="0"/>
              <a:t> надпись на каждом листе или документ сшивается и </a:t>
            </a:r>
            <a:r>
              <a:rPr lang="ru-RU" sz="2200" dirty="0" err="1"/>
              <a:t>заверительная</a:t>
            </a:r>
            <a:r>
              <a:rPr lang="ru-RU" sz="2200" dirty="0"/>
              <a:t> надпись делается на месте сшивки.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" y="82492"/>
            <a:ext cx="10515600" cy="9981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Информационная работа по подготовке к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34" y="1073515"/>
            <a:ext cx="10515600" cy="4351338"/>
          </a:xfrm>
        </p:spPr>
        <p:txBody>
          <a:bodyPr>
            <a:noAutofit/>
          </a:bodyPr>
          <a:lstStyle/>
          <a:p>
            <a:r>
              <a:rPr lang="ru-RU" b="1" dirty="0" smtClean="0"/>
              <a:t>Срок </a:t>
            </a:r>
            <a:r>
              <a:rPr lang="ru-RU" b="1" dirty="0"/>
              <a:t>подачи заявлений на участие в ГИА </a:t>
            </a:r>
            <a:endParaRPr lang="ru-RU" b="1" dirty="0" smtClean="0"/>
          </a:p>
          <a:p>
            <a:r>
              <a:rPr lang="ru-RU" b="1" dirty="0" smtClean="0"/>
              <a:t>Условия допуска к ГИА</a:t>
            </a:r>
          </a:p>
          <a:p>
            <a:r>
              <a:rPr lang="ru-RU" b="1" dirty="0" smtClean="0"/>
              <a:t>Формы ГИА</a:t>
            </a:r>
          </a:p>
          <a:p>
            <a:r>
              <a:rPr lang="ru-RU" b="1" dirty="0" smtClean="0"/>
              <a:t>Условия получения аттестата / аттестата особого образца</a:t>
            </a:r>
          </a:p>
          <a:p>
            <a:r>
              <a:rPr lang="ru-RU" b="1" dirty="0"/>
              <a:t>Правила и </a:t>
            </a:r>
            <a:r>
              <a:rPr lang="ru-RU" b="1" dirty="0" smtClean="0"/>
              <a:t>процедура ОГЭ/ЕГЭ в целом и по отдельным предметам</a:t>
            </a:r>
          </a:p>
          <a:p>
            <a:r>
              <a:rPr lang="ru-RU" b="1" dirty="0"/>
              <a:t>РАЗРЕШЕННЫЕ </a:t>
            </a:r>
            <a:r>
              <a:rPr lang="ru-RU" b="1" dirty="0" smtClean="0"/>
              <a:t>СРЕДСТВА для использования на экзаменах </a:t>
            </a:r>
          </a:p>
          <a:p>
            <a:r>
              <a:rPr lang="ru-RU" b="1" dirty="0"/>
              <a:t>Ознакомление с результатами </a:t>
            </a:r>
            <a:r>
              <a:rPr lang="ru-RU" b="1" dirty="0" smtClean="0"/>
              <a:t>ОГЭ/ЕГЭ </a:t>
            </a:r>
          </a:p>
          <a:p>
            <a:r>
              <a:rPr lang="ru-RU" b="1" dirty="0" smtClean="0"/>
              <a:t>Подача апелляций </a:t>
            </a:r>
          </a:p>
          <a:p>
            <a:r>
              <a:rPr lang="ru-RU" b="1" dirty="0"/>
              <a:t>Полезные ресурсы по </a:t>
            </a:r>
            <a:r>
              <a:rPr lang="ru-RU" b="1" dirty="0" smtClean="0"/>
              <a:t>подготовке </a:t>
            </a:r>
            <a:r>
              <a:rPr lang="ru-RU" b="1" dirty="0"/>
              <a:t>к </a:t>
            </a:r>
            <a:r>
              <a:rPr lang="ru-RU" b="1" dirty="0" smtClean="0"/>
              <a:t>ОГЭ/ЕГЭ/ГВЭ </a:t>
            </a:r>
          </a:p>
          <a:p>
            <a:r>
              <a:rPr lang="ru-RU" b="1" dirty="0"/>
              <a:t>Онлайн-курсы по подготовке к </a:t>
            </a:r>
            <a:r>
              <a:rPr lang="ru-RU" b="1" dirty="0" smtClean="0"/>
              <a:t>ЕГЭ на сайте СОРИКРО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70" y="5511153"/>
            <a:ext cx="3197629" cy="13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" y="265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Доля выбравших предметы ГИА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  <a:t>в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9 и 11 классах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889425"/>
              </p:ext>
            </p:extLst>
          </p:nvPr>
        </p:nvGraphicFramePr>
        <p:xfrm>
          <a:off x="1183178" y="1509641"/>
          <a:ext cx="9144000" cy="381952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187136517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57944464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75292175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3876694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0957675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15518995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788108914"/>
                    </a:ext>
                  </a:extLst>
                </a:gridCol>
              </a:tblGrid>
              <a:tr h="2381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предмета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48907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ЕГЭ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ОГЭ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02997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467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3274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853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5567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536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56679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2860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1689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89905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4109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5333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904542"/>
                  </a:ext>
                </a:extLst>
              </a:tr>
              <a:tr h="24765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*- процент от количества уникальных участников экзаменационной кампании по данному предмету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486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74469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? Проблема преемственности выбора предметов ГИА в 9 и 11 классах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942" y="0"/>
            <a:ext cx="2890058" cy="12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652" y="199028"/>
            <a:ext cx="7786396" cy="1608172"/>
          </a:xfrm>
        </p:spPr>
        <p:txBody>
          <a:bodyPr>
            <a:normAutofit/>
          </a:bodyPr>
          <a:lstStyle/>
          <a:p>
            <a:r>
              <a:rPr lang="ru-RU" sz="386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данных в РИС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019652" y="1991071"/>
          <a:ext cx="6782107" cy="373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16900" y="1189378"/>
            <a:ext cx="1317808" cy="566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53606" tIns="26803" rIns="53606" bIns="268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34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2024 </a:t>
            </a:r>
            <a:r>
              <a:rPr lang="ru-RU" sz="234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6900" y="200183"/>
            <a:ext cx="1317808" cy="989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11729" y="0"/>
            <a:ext cx="128027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972" y="268577"/>
            <a:ext cx="10515600" cy="8728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Заполнение РИС 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574" y="140998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1. Сведения об ОО </a:t>
            </a:r>
            <a:r>
              <a:rPr lang="ru-RU" dirty="0" smtClean="0"/>
              <a:t>(</a:t>
            </a:r>
            <a:r>
              <a:rPr lang="ru-RU" sz="2400" i="1" dirty="0" smtClean="0"/>
              <a:t>лицензия, аккредитация, ИНН, администрация т.д. )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2.Сведения о работниках </a:t>
            </a:r>
          </a:p>
          <a:p>
            <a:pPr marL="0" indent="0" algn="ctr">
              <a:buNone/>
            </a:pPr>
            <a:r>
              <a:rPr lang="ru-RU" i="1" dirty="0" smtClean="0"/>
              <a:t>-удалить уволившихся, планирующих в декрет, планирующих уволиться  и т.п.;</a:t>
            </a:r>
          </a:p>
          <a:p>
            <a:pPr marL="0" indent="0" algn="ctr">
              <a:buNone/>
            </a:pPr>
            <a:r>
              <a:rPr lang="ru-RU" i="1" dirty="0" smtClean="0"/>
              <a:t>-включение новых сотрудников (максимально расширить);</a:t>
            </a:r>
          </a:p>
          <a:p>
            <a:pPr marL="0" indent="0" algn="ctr">
              <a:buNone/>
            </a:pPr>
            <a:r>
              <a:rPr lang="ru-RU" i="1" dirty="0" smtClean="0"/>
              <a:t>-данные о сотрудниках строго в соответствии с документами (включая СНИЛС)</a:t>
            </a:r>
          </a:p>
          <a:p>
            <a:pPr algn="ctr">
              <a:buFontTx/>
              <a:buChar char="-"/>
            </a:pPr>
            <a:r>
              <a:rPr lang="ru-RU" i="1" dirty="0" smtClean="0"/>
              <a:t>номер телефона, электронная почта актуальные (проверить)</a:t>
            </a:r>
          </a:p>
          <a:p>
            <a:pPr algn="ctr">
              <a:buFontTx/>
              <a:buChar char="-"/>
            </a:pPr>
            <a:r>
              <a:rPr lang="ru-RU" i="1" dirty="0" smtClean="0"/>
              <a:t>Специализация (особенно осетинская филология)</a:t>
            </a:r>
          </a:p>
          <a:p>
            <a:pPr algn="ctr">
              <a:buFontTx/>
              <a:buChar char="-"/>
            </a:pPr>
            <a:r>
              <a:rPr lang="ru-RU" i="1" dirty="0" smtClean="0"/>
              <a:t>Должность ( учитель истории и т.п.)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212" y="0"/>
            <a:ext cx="3402788" cy="14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94" y="173558"/>
            <a:ext cx="10515600" cy="8728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Заполнение РИС 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574" y="14099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3. Сведения об участниках </a:t>
            </a:r>
          </a:p>
          <a:p>
            <a:pPr marL="0" indent="0">
              <a:buNone/>
            </a:pPr>
            <a:r>
              <a:rPr lang="ru-RU" i="1" dirty="0" smtClean="0"/>
              <a:t>	-данные об учениках строго в соответствии с 	документами (включая СНИЛС)</a:t>
            </a:r>
          </a:p>
          <a:p>
            <a:pPr marL="0" indent="0">
              <a:buNone/>
            </a:pPr>
            <a:r>
              <a:rPr lang="ru-RU" i="1" dirty="0" smtClean="0"/>
              <a:t>	-класс указывать верно (11 А и т.п.) 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-статус ОВЗ при наличии на момент внесения справки об инвалидности или заключения ПМПК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- предметы строго по заявлению (особое внимание </a:t>
            </a:r>
            <a:r>
              <a:rPr lang="ru-RU" i="1" dirty="0" err="1" smtClean="0"/>
              <a:t>ин.языкам</a:t>
            </a:r>
            <a:r>
              <a:rPr lang="ru-RU" i="1" dirty="0" smtClean="0"/>
              <a:t>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212" y="-21384"/>
            <a:ext cx="3402788" cy="14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650" y="140681"/>
            <a:ext cx="8873150" cy="64071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Изменения в РИС ГИА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13510" y="1027603"/>
            <a:ext cx="5181600" cy="3278390"/>
          </a:xfrm>
          <a:ln w="57150">
            <a:solidFill>
              <a:srgbClr val="0070C0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ГИА-11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До 1 февраля все изменения по ходатайству в РЦОКО </a:t>
            </a:r>
          </a:p>
          <a:p>
            <a:pPr marL="0" indent="0">
              <a:buNone/>
            </a:pPr>
            <a:r>
              <a:rPr lang="ru-RU" dirty="0" smtClean="0"/>
              <a:t>Со 2 февраля изменения формы ГИА, перечня предметов, перевод из ОО в ОО, выбытие и т.д. </a:t>
            </a:r>
            <a:r>
              <a:rPr lang="ru-RU" dirty="0"/>
              <a:t> </a:t>
            </a:r>
            <a:r>
              <a:rPr lang="ru-RU" dirty="0" smtClean="0"/>
              <a:t>по ходатайству в ГЭК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1027603"/>
            <a:ext cx="5181600" cy="3278390"/>
          </a:xfrm>
          <a:ln w="57150">
            <a:solidFill>
              <a:srgbClr val="0070C0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ГИА-9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До 1 </a:t>
            </a:r>
            <a:r>
              <a:rPr lang="ru-RU" dirty="0" smtClean="0"/>
              <a:t>марта </a:t>
            </a:r>
            <a:r>
              <a:rPr lang="ru-RU" dirty="0"/>
              <a:t>все изменения по ходатайству в РЦОКО </a:t>
            </a:r>
          </a:p>
          <a:p>
            <a:pPr marL="0" indent="0">
              <a:buNone/>
            </a:pPr>
            <a:r>
              <a:rPr lang="ru-RU" dirty="0"/>
              <a:t>Со 2 </a:t>
            </a:r>
            <a:r>
              <a:rPr lang="ru-RU" dirty="0" smtClean="0"/>
              <a:t>марта </a:t>
            </a:r>
            <a:r>
              <a:rPr lang="ru-RU" dirty="0"/>
              <a:t>изменения формы ГИА, перечня предметов, перевод из ОО в ОО, выбытие и т.д.  по ходатайству в ГЭК 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3510" y="5155162"/>
            <a:ext cx="11312237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!!!!Изменения в РИС ГИА персональных данных участников и работников в любое время по ходатайству в РЦОКО с приложением подтверждающих данных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ЕСЛИ вносятся изменения по нескольким ученикам или работникам, предоставляется 1 ходатайство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37" y="0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7729" y="2917913"/>
            <a:ext cx="9144000" cy="7812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с участниками с ОВЗ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18"/>
            <a:ext cx="1280271" cy="1274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37" y="0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2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-46167"/>
            <a:ext cx="11663222" cy="1879411"/>
          </a:xfrm>
          <a:prstGeom prst="rect">
            <a:avLst/>
          </a:prstGeom>
        </p:spPr>
        <p:txBody>
          <a:bodyPr vert="horz" wrap="square" lIns="0" tIns="398195" rIns="0" bIns="0" rtlCol="0">
            <a:spAutoFit/>
          </a:bodyPr>
          <a:lstStyle/>
          <a:p>
            <a:pPr marL="845819" marR="5080" indent="650240" algn="ctr">
              <a:lnSpc>
                <a:spcPct val="100299"/>
              </a:lnSpc>
              <a:spcBef>
                <a:spcPts val="90"/>
              </a:spcBef>
            </a:pPr>
            <a:r>
              <a:rPr sz="3200" b="1" dirty="0">
                <a:solidFill>
                  <a:srgbClr val="002060"/>
                </a:solidFill>
                <a:latin typeface="Calibri" panose="020F0502020204030204"/>
              </a:rPr>
              <a:t>Обучающиеся с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умственной отсталостью </a:t>
            </a:r>
            <a:r>
              <a:rPr sz="3200" b="1" dirty="0">
                <a:solidFill>
                  <a:srgbClr val="002060"/>
                </a:solidFill>
                <a:latin typeface="Calibri" panose="020F0502020204030204"/>
              </a:rPr>
              <a:t> (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интеллектуальными нарушениями</a:t>
            </a:r>
            <a:r>
              <a:rPr sz="3200" b="1" dirty="0">
                <a:solidFill>
                  <a:srgbClr val="002060"/>
                </a:solidFill>
                <a:latin typeface="Calibri" panose="020F0502020204030204"/>
              </a:rPr>
              <a:t>) относятся к категории обучающихся с ОВЗ, но не являются участниками 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057400"/>
            <a:ext cx="9679940" cy="40440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748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Times New Roman"/>
                <a:cs typeface="Times New Roman"/>
              </a:rPr>
              <a:t>Обучающиеся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умственной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отсталостью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адаптированным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основным </a:t>
            </a:r>
            <a:r>
              <a:rPr sz="2200" b="1" spc="-20" dirty="0">
                <a:latin typeface="Times New Roman"/>
                <a:cs typeface="Times New Roman"/>
              </a:rPr>
              <a:t>общеобразовательным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программам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не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30" dirty="0" err="1">
                <a:latin typeface="Times New Roman"/>
                <a:cs typeface="Times New Roman"/>
              </a:rPr>
              <a:t>проходят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30" dirty="0" err="1">
                <a:latin typeface="Times New Roman"/>
                <a:cs typeface="Times New Roman"/>
              </a:rPr>
              <a:t>государственн</a:t>
            </a:r>
            <a:r>
              <a:rPr lang="ru-RU" sz="2200" b="1" spc="-30" dirty="0" err="1">
                <a:latin typeface="Times New Roman"/>
                <a:cs typeface="Times New Roman"/>
              </a:rPr>
              <a:t>ую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-10" dirty="0" err="1">
                <a:latin typeface="Times New Roman"/>
                <a:cs typeface="Times New Roman"/>
              </a:rPr>
              <a:t>итогов</a:t>
            </a:r>
            <a:r>
              <a:rPr lang="ru-RU" sz="2200" b="1" spc="-10" dirty="0" err="1">
                <a:latin typeface="Times New Roman"/>
                <a:cs typeface="Times New Roman"/>
              </a:rPr>
              <a:t>ую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10" dirty="0" err="1">
                <a:latin typeface="Times New Roman"/>
                <a:cs typeface="Times New Roman"/>
              </a:rPr>
              <a:t>аттестаци</a:t>
            </a:r>
            <a:r>
              <a:rPr lang="ru-RU" sz="2200" b="1" spc="-10" dirty="0">
                <a:latin typeface="Times New Roman"/>
                <a:cs typeface="Times New Roman"/>
              </a:rPr>
              <a:t>ю</a:t>
            </a:r>
            <a:r>
              <a:rPr sz="2200" b="1" spc="-10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158115" algn="ctr">
              <a:lnSpc>
                <a:spcPct val="100000"/>
              </a:lnSpc>
              <a:spcBef>
                <a:spcPts val="5"/>
              </a:spcBef>
            </a:pPr>
            <a:r>
              <a:rPr sz="2200" spc="-20" dirty="0">
                <a:latin typeface="Times New Roman"/>
                <a:cs typeface="Times New Roman"/>
              </a:rPr>
              <a:t>Согласно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ст.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60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п.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13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Федерального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закона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273-</a:t>
            </a:r>
            <a:r>
              <a:rPr sz="2200" dirty="0">
                <a:latin typeface="Times New Roman"/>
                <a:cs typeface="Times New Roman"/>
              </a:rPr>
              <a:t>ФЗ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лицам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ограниченными возможностями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здоровья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(с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различными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формами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умственной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отсталости),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не </a:t>
            </a:r>
            <a:r>
              <a:rPr sz="2200" dirty="0">
                <a:latin typeface="Times New Roman"/>
                <a:cs typeface="Times New Roman"/>
              </a:rPr>
              <a:t>имеющим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основного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среднего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обучавшимся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по </a:t>
            </a:r>
            <a:r>
              <a:rPr sz="2200" spc="-10" dirty="0">
                <a:latin typeface="Times New Roman"/>
                <a:cs typeface="Times New Roman"/>
              </a:rPr>
              <a:t>адаптированным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основным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общеобразовательным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программам,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выдается</a:t>
            </a:r>
            <a:endParaRPr sz="22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свидетельство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обучении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образцу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порядке,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которые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устанавливаются</a:t>
            </a:r>
            <a:endParaRPr sz="22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imes New Roman"/>
                <a:cs typeface="Times New Roman"/>
              </a:rPr>
              <a:t>федеральным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органом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исполнительной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власти,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осуществляющим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функции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по </a:t>
            </a:r>
            <a:r>
              <a:rPr sz="2200" spc="-10" dirty="0">
                <a:latin typeface="Times New Roman"/>
                <a:cs typeface="Times New Roman"/>
              </a:rPr>
              <a:t>выработке</a:t>
            </a:r>
            <a:r>
              <a:rPr sz="2200" spc="-20" dirty="0">
                <a:latin typeface="Times New Roman"/>
                <a:cs typeface="Times New Roman"/>
              </a:rPr>
              <a:t> государственной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политики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нормативно-</a:t>
            </a:r>
            <a:r>
              <a:rPr sz="2200" spc="-10" dirty="0">
                <a:latin typeface="Times New Roman"/>
                <a:cs typeface="Times New Roman"/>
              </a:rPr>
              <a:t>правовому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регулированию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в </a:t>
            </a:r>
            <a:r>
              <a:rPr sz="2200" dirty="0">
                <a:latin typeface="Times New Roman"/>
                <a:cs typeface="Times New Roman"/>
              </a:rPr>
              <a:t>сфере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образования.</a:t>
            </a:r>
            <a:endParaRPr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691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9264" y="4062984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503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5144" y="2048255"/>
            <a:ext cx="2484755" cy="595630"/>
          </a:xfrm>
          <a:custGeom>
            <a:avLst/>
            <a:gdLst/>
            <a:ahLst/>
            <a:cxnLst/>
            <a:rect l="l" t="t" r="r" b="b"/>
            <a:pathLst>
              <a:path w="2484754" h="595630">
                <a:moveTo>
                  <a:pt x="0" y="0"/>
                </a:moveTo>
                <a:lnTo>
                  <a:pt x="0" y="405892"/>
                </a:lnTo>
                <a:lnTo>
                  <a:pt x="2484628" y="405892"/>
                </a:lnTo>
                <a:lnTo>
                  <a:pt x="2484628" y="595503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0" y="4165091"/>
            <a:ext cx="0" cy="51879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13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85490" y="741933"/>
            <a:ext cx="4674870" cy="1908175"/>
            <a:chOff x="3285490" y="741933"/>
            <a:chExt cx="4674870" cy="1908175"/>
          </a:xfrm>
        </p:grpSpPr>
        <p:sp>
          <p:nvSpPr>
            <p:cNvPr id="6" name="object 6"/>
            <p:cNvSpPr/>
            <p:nvPr/>
          </p:nvSpPr>
          <p:spPr>
            <a:xfrm>
              <a:off x="3291840" y="2048255"/>
              <a:ext cx="2813685" cy="595630"/>
            </a:xfrm>
            <a:custGeom>
              <a:avLst/>
              <a:gdLst/>
              <a:ahLst/>
              <a:cxnLst/>
              <a:rect l="l" t="t" r="r" b="b"/>
              <a:pathLst>
                <a:path w="2813685" h="595630">
                  <a:moveTo>
                    <a:pt x="2813177" y="0"/>
                  </a:moveTo>
                  <a:lnTo>
                    <a:pt x="2813177" y="405892"/>
                  </a:lnTo>
                  <a:lnTo>
                    <a:pt x="0" y="405892"/>
                  </a:lnTo>
                  <a:lnTo>
                    <a:pt x="0" y="595503"/>
                  </a:lnTo>
                </a:path>
              </a:pathLst>
            </a:custGeom>
            <a:ln w="12192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3608" y="748283"/>
              <a:ext cx="3243580" cy="1300480"/>
            </a:xfrm>
            <a:custGeom>
              <a:avLst/>
              <a:gdLst/>
              <a:ahLst/>
              <a:cxnLst/>
              <a:rect l="l" t="t" r="r" b="b"/>
              <a:pathLst>
                <a:path w="3243579" h="1300480">
                  <a:moveTo>
                    <a:pt x="3113023" y="0"/>
                  </a:moveTo>
                  <a:lnTo>
                    <a:pt x="130047" y="0"/>
                  </a:lnTo>
                  <a:lnTo>
                    <a:pt x="79402" y="10211"/>
                  </a:lnTo>
                  <a:lnTo>
                    <a:pt x="38068" y="38068"/>
                  </a:lnTo>
                  <a:lnTo>
                    <a:pt x="10211" y="79402"/>
                  </a:lnTo>
                  <a:lnTo>
                    <a:pt x="0" y="130048"/>
                  </a:lnTo>
                  <a:lnTo>
                    <a:pt x="0" y="1169924"/>
                  </a:lnTo>
                  <a:lnTo>
                    <a:pt x="10211" y="1220569"/>
                  </a:lnTo>
                  <a:lnTo>
                    <a:pt x="38068" y="1261903"/>
                  </a:lnTo>
                  <a:lnTo>
                    <a:pt x="79402" y="1289760"/>
                  </a:lnTo>
                  <a:lnTo>
                    <a:pt x="130047" y="1299971"/>
                  </a:lnTo>
                  <a:lnTo>
                    <a:pt x="3113023" y="1299971"/>
                  </a:lnTo>
                  <a:lnTo>
                    <a:pt x="3163669" y="1289760"/>
                  </a:lnTo>
                  <a:lnTo>
                    <a:pt x="3205003" y="1261903"/>
                  </a:lnTo>
                  <a:lnTo>
                    <a:pt x="3232860" y="1220569"/>
                  </a:lnTo>
                  <a:lnTo>
                    <a:pt x="3243071" y="1169924"/>
                  </a:lnTo>
                  <a:lnTo>
                    <a:pt x="3243071" y="130048"/>
                  </a:lnTo>
                  <a:lnTo>
                    <a:pt x="3232860" y="79402"/>
                  </a:lnTo>
                  <a:lnTo>
                    <a:pt x="3205003" y="38068"/>
                  </a:lnTo>
                  <a:lnTo>
                    <a:pt x="3163669" y="10211"/>
                  </a:lnTo>
                  <a:lnTo>
                    <a:pt x="311302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3608" y="748283"/>
              <a:ext cx="3243580" cy="1300480"/>
            </a:xfrm>
            <a:custGeom>
              <a:avLst/>
              <a:gdLst/>
              <a:ahLst/>
              <a:cxnLst/>
              <a:rect l="l" t="t" r="r" b="b"/>
              <a:pathLst>
                <a:path w="3243579" h="1300480">
                  <a:moveTo>
                    <a:pt x="0" y="130048"/>
                  </a:moveTo>
                  <a:lnTo>
                    <a:pt x="10211" y="79402"/>
                  </a:lnTo>
                  <a:lnTo>
                    <a:pt x="38068" y="38068"/>
                  </a:lnTo>
                  <a:lnTo>
                    <a:pt x="79402" y="10211"/>
                  </a:lnTo>
                  <a:lnTo>
                    <a:pt x="130047" y="0"/>
                  </a:lnTo>
                  <a:lnTo>
                    <a:pt x="3113023" y="0"/>
                  </a:lnTo>
                  <a:lnTo>
                    <a:pt x="3163669" y="10211"/>
                  </a:lnTo>
                  <a:lnTo>
                    <a:pt x="3205003" y="38068"/>
                  </a:lnTo>
                  <a:lnTo>
                    <a:pt x="3232860" y="79402"/>
                  </a:lnTo>
                  <a:lnTo>
                    <a:pt x="3243071" y="130048"/>
                  </a:lnTo>
                  <a:lnTo>
                    <a:pt x="3243071" y="1169924"/>
                  </a:lnTo>
                  <a:lnTo>
                    <a:pt x="3232860" y="1220569"/>
                  </a:lnTo>
                  <a:lnTo>
                    <a:pt x="3205003" y="1261903"/>
                  </a:lnTo>
                  <a:lnTo>
                    <a:pt x="3163669" y="1289760"/>
                  </a:lnTo>
                  <a:lnTo>
                    <a:pt x="3113023" y="1299971"/>
                  </a:lnTo>
                  <a:lnTo>
                    <a:pt x="130047" y="1299971"/>
                  </a:lnTo>
                  <a:lnTo>
                    <a:pt x="79402" y="1289760"/>
                  </a:lnTo>
                  <a:lnTo>
                    <a:pt x="38068" y="1261903"/>
                  </a:lnTo>
                  <a:lnTo>
                    <a:pt x="10211" y="1220569"/>
                  </a:lnTo>
                  <a:lnTo>
                    <a:pt x="0" y="1169924"/>
                  </a:lnTo>
                  <a:lnTo>
                    <a:pt x="0" y="1300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0684" y="964691"/>
              <a:ext cx="3243580" cy="1300480"/>
            </a:xfrm>
            <a:custGeom>
              <a:avLst/>
              <a:gdLst/>
              <a:ahLst/>
              <a:cxnLst/>
              <a:rect l="l" t="t" r="r" b="b"/>
              <a:pathLst>
                <a:path w="3243579" h="1300480">
                  <a:moveTo>
                    <a:pt x="3113023" y="0"/>
                  </a:moveTo>
                  <a:lnTo>
                    <a:pt x="130048" y="0"/>
                  </a:lnTo>
                  <a:lnTo>
                    <a:pt x="79402" y="10211"/>
                  </a:lnTo>
                  <a:lnTo>
                    <a:pt x="38068" y="38068"/>
                  </a:lnTo>
                  <a:lnTo>
                    <a:pt x="10211" y="79402"/>
                  </a:lnTo>
                  <a:lnTo>
                    <a:pt x="0" y="130048"/>
                  </a:lnTo>
                  <a:lnTo>
                    <a:pt x="0" y="1169924"/>
                  </a:lnTo>
                  <a:lnTo>
                    <a:pt x="10211" y="1220569"/>
                  </a:lnTo>
                  <a:lnTo>
                    <a:pt x="38068" y="1261903"/>
                  </a:lnTo>
                  <a:lnTo>
                    <a:pt x="79402" y="1289760"/>
                  </a:lnTo>
                  <a:lnTo>
                    <a:pt x="130048" y="1299972"/>
                  </a:lnTo>
                  <a:lnTo>
                    <a:pt x="3113023" y="1299972"/>
                  </a:lnTo>
                  <a:lnTo>
                    <a:pt x="3163669" y="1289760"/>
                  </a:lnTo>
                  <a:lnTo>
                    <a:pt x="3205003" y="1261903"/>
                  </a:lnTo>
                  <a:lnTo>
                    <a:pt x="3232860" y="1220569"/>
                  </a:lnTo>
                  <a:lnTo>
                    <a:pt x="3243071" y="1169924"/>
                  </a:lnTo>
                  <a:lnTo>
                    <a:pt x="3243071" y="130048"/>
                  </a:lnTo>
                  <a:lnTo>
                    <a:pt x="3232860" y="79402"/>
                  </a:lnTo>
                  <a:lnTo>
                    <a:pt x="3205003" y="38068"/>
                  </a:lnTo>
                  <a:lnTo>
                    <a:pt x="3163669" y="10211"/>
                  </a:lnTo>
                  <a:lnTo>
                    <a:pt x="31130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0684" y="964691"/>
              <a:ext cx="3243580" cy="1300480"/>
            </a:xfrm>
            <a:custGeom>
              <a:avLst/>
              <a:gdLst/>
              <a:ahLst/>
              <a:cxnLst/>
              <a:rect l="l" t="t" r="r" b="b"/>
              <a:pathLst>
                <a:path w="3243579" h="1300480">
                  <a:moveTo>
                    <a:pt x="0" y="130048"/>
                  </a:moveTo>
                  <a:lnTo>
                    <a:pt x="10211" y="79402"/>
                  </a:lnTo>
                  <a:lnTo>
                    <a:pt x="38068" y="38068"/>
                  </a:lnTo>
                  <a:lnTo>
                    <a:pt x="79402" y="10211"/>
                  </a:lnTo>
                  <a:lnTo>
                    <a:pt x="130048" y="0"/>
                  </a:lnTo>
                  <a:lnTo>
                    <a:pt x="3113023" y="0"/>
                  </a:lnTo>
                  <a:lnTo>
                    <a:pt x="3163669" y="10211"/>
                  </a:lnTo>
                  <a:lnTo>
                    <a:pt x="3205003" y="38068"/>
                  </a:lnTo>
                  <a:lnTo>
                    <a:pt x="3232860" y="79402"/>
                  </a:lnTo>
                  <a:lnTo>
                    <a:pt x="3243071" y="130048"/>
                  </a:lnTo>
                  <a:lnTo>
                    <a:pt x="3243071" y="1169924"/>
                  </a:lnTo>
                  <a:lnTo>
                    <a:pt x="3232860" y="1220569"/>
                  </a:lnTo>
                  <a:lnTo>
                    <a:pt x="3205003" y="1261903"/>
                  </a:lnTo>
                  <a:lnTo>
                    <a:pt x="3163669" y="1289760"/>
                  </a:lnTo>
                  <a:lnTo>
                    <a:pt x="3113023" y="1299972"/>
                  </a:lnTo>
                  <a:lnTo>
                    <a:pt x="130048" y="1299972"/>
                  </a:lnTo>
                  <a:lnTo>
                    <a:pt x="79402" y="1289760"/>
                  </a:lnTo>
                  <a:lnTo>
                    <a:pt x="38068" y="1261903"/>
                  </a:lnTo>
                  <a:lnTo>
                    <a:pt x="10211" y="1220569"/>
                  </a:lnTo>
                  <a:lnTo>
                    <a:pt x="0" y="1169924"/>
                  </a:lnTo>
                  <a:lnTo>
                    <a:pt x="0" y="130048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65241" y="1211071"/>
            <a:ext cx="1921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</a:rPr>
              <a:t>ГИА-</a:t>
            </a:r>
            <a:r>
              <a:rPr sz="4400" spc="-135" dirty="0">
                <a:solidFill>
                  <a:srgbClr val="000000"/>
                </a:solidFill>
              </a:rPr>
              <a:t>11</a:t>
            </a:r>
            <a:endParaRPr sz="4400"/>
          </a:p>
        </p:txBody>
      </p:sp>
      <p:grpSp>
        <p:nvGrpSpPr>
          <p:cNvPr id="12" name="object 12"/>
          <p:cNvGrpSpPr/>
          <p:nvPr/>
        </p:nvGrpSpPr>
        <p:grpSpPr>
          <a:xfrm>
            <a:off x="1270761" y="2637789"/>
            <a:ext cx="4269740" cy="1750060"/>
            <a:chOff x="1270761" y="2637789"/>
            <a:chExt cx="4269740" cy="1750060"/>
          </a:xfrm>
        </p:grpSpPr>
        <p:sp>
          <p:nvSpPr>
            <p:cNvPr id="13" name="object 13"/>
            <p:cNvSpPr/>
            <p:nvPr/>
          </p:nvSpPr>
          <p:spPr>
            <a:xfrm>
              <a:off x="1277111" y="2644139"/>
              <a:ext cx="4029710" cy="1521460"/>
            </a:xfrm>
            <a:custGeom>
              <a:avLst/>
              <a:gdLst/>
              <a:ahLst/>
              <a:cxnLst/>
              <a:rect l="l" t="t" r="r" b="b"/>
              <a:pathLst>
                <a:path w="4029710" h="1521460">
                  <a:moveTo>
                    <a:pt x="3877310" y="0"/>
                  </a:moveTo>
                  <a:lnTo>
                    <a:pt x="152146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6"/>
                  </a:lnTo>
                  <a:lnTo>
                    <a:pt x="0" y="1368806"/>
                  </a:lnTo>
                  <a:lnTo>
                    <a:pt x="7752" y="1416913"/>
                  </a:lnTo>
                  <a:lnTo>
                    <a:pt x="29342" y="1458681"/>
                  </a:lnTo>
                  <a:lnTo>
                    <a:pt x="62270" y="1491609"/>
                  </a:lnTo>
                  <a:lnTo>
                    <a:pt x="104038" y="1513199"/>
                  </a:lnTo>
                  <a:lnTo>
                    <a:pt x="152146" y="1520952"/>
                  </a:lnTo>
                  <a:lnTo>
                    <a:pt x="3877310" y="1520952"/>
                  </a:lnTo>
                  <a:lnTo>
                    <a:pt x="3925417" y="1513199"/>
                  </a:lnTo>
                  <a:lnTo>
                    <a:pt x="3967185" y="1491609"/>
                  </a:lnTo>
                  <a:lnTo>
                    <a:pt x="4000113" y="1458681"/>
                  </a:lnTo>
                  <a:lnTo>
                    <a:pt x="4021703" y="1416913"/>
                  </a:lnTo>
                  <a:lnTo>
                    <a:pt x="4029455" y="1368806"/>
                  </a:lnTo>
                  <a:lnTo>
                    <a:pt x="4029455" y="152146"/>
                  </a:lnTo>
                  <a:lnTo>
                    <a:pt x="4021703" y="104038"/>
                  </a:lnTo>
                  <a:lnTo>
                    <a:pt x="4000113" y="62270"/>
                  </a:lnTo>
                  <a:lnTo>
                    <a:pt x="3967185" y="29342"/>
                  </a:lnTo>
                  <a:lnTo>
                    <a:pt x="3925417" y="7752"/>
                  </a:lnTo>
                  <a:lnTo>
                    <a:pt x="387731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7111" y="2644139"/>
              <a:ext cx="4029710" cy="1521460"/>
            </a:xfrm>
            <a:custGeom>
              <a:avLst/>
              <a:gdLst/>
              <a:ahLst/>
              <a:cxnLst/>
              <a:rect l="l" t="t" r="r" b="b"/>
              <a:pathLst>
                <a:path w="4029710" h="1521460">
                  <a:moveTo>
                    <a:pt x="0" y="152146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6" y="0"/>
                  </a:lnTo>
                  <a:lnTo>
                    <a:pt x="3877310" y="0"/>
                  </a:lnTo>
                  <a:lnTo>
                    <a:pt x="3925417" y="7752"/>
                  </a:lnTo>
                  <a:lnTo>
                    <a:pt x="3967185" y="29342"/>
                  </a:lnTo>
                  <a:lnTo>
                    <a:pt x="4000113" y="62270"/>
                  </a:lnTo>
                  <a:lnTo>
                    <a:pt x="4021703" y="104038"/>
                  </a:lnTo>
                  <a:lnTo>
                    <a:pt x="4029455" y="152146"/>
                  </a:lnTo>
                  <a:lnTo>
                    <a:pt x="4029455" y="1368806"/>
                  </a:lnTo>
                  <a:lnTo>
                    <a:pt x="4021703" y="1416913"/>
                  </a:lnTo>
                  <a:lnTo>
                    <a:pt x="4000113" y="1458681"/>
                  </a:lnTo>
                  <a:lnTo>
                    <a:pt x="3967185" y="1491609"/>
                  </a:lnTo>
                  <a:lnTo>
                    <a:pt x="3925417" y="1513199"/>
                  </a:lnTo>
                  <a:lnTo>
                    <a:pt x="3877310" y="1520952"/>
                  </a:lnTo>
                  <a:lnTo>
                    <a:pt x="152146" y="1520952"/>
                  </a:lnTo>
                  <a:lnTo>
                    <a:pt x="104038" y="1513199"/>
                  </a:lnTo>
                  <a:lnTo>
                    <a:pt x="62270" y="1491609"/>
                  </a:lnTo>
                  <a:lnTo>
                    <a:pt x="29342" y="1458681"/>
                  </a:lnTo>
                  <a:lnTo>
                    <a:pt x="7752" y="1416913"/>
                  </a:lnTo>
                  <a:lnTo>
                    <a:pt x="0" y="1368806"/>
                  </a:lnTo>
                  <a:lnTo>
                    <a:pt x="0" y="1521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5711" y="2860547"/>
              <a:ext cx="4028440" cy="1521460"/>
            </a:xfrm>
            <a:custGeom>
              <a:avLst/>
              <a:gdLst/>
              <a:ahLst/>
              <a:cxnLst/>
              <a:rect l="l" t="t" r="r" b="b"/>
              <a:pathLst>
                <a:path w="4028440" h="1521460">
                  <a:moveTo>
                    <a:pt x="3875786" y="0"/>
                  </a:moveTo>
                  <a:lnTo>
                    <a:pt x="152145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6"/>
                  </a:lnTo>
                  <a:lnTo>
                    <a:pt x="0" y="1368806"/>
                  </a:lnTo>
                  <a:lnTo>
                    <a:pt x="7752" y="1416913"/>
                  </a:lnTo>
                  <a:lnTo>
                    <a:pt x="29342" y="1458681"/>
                  </a:lnTo>
                  <a:lnTo>
                    <a:pt x="62270" y="1491609"/>
                  </a:lnTo>
                  <a:lnTo>
                    <a:pt x="104038" y="1513199"/>
                  </a:lnTo>
                  <a:lnTo>
                    <a:pt x="152145" y="1520952"/>
                  </a:lnTo>
                  <a:lnTo>
                    <a:pt x="3875786" y="1520952"/>
                  </a:lnTo>
                  <a:lnTo>
                    <a:pt x="3923893" y="1513199"/>
                  </a:lnTo>
                  <a:lnTo>
                    <a:pt x="3965661" y="1491609"/>
                  </a:lnTo>
                  <a:lnTo>
                    <a:pt x="3998589" y="1458681"/>
                  </a:lnTo>
                  <a:lnTo>
                    <a:pt x="4020179" y="1416913"/>
                  </a:lnTo>
                  <a:lnTo>
                    <a:pt x="4027932" y="1368806"/>
                  </a:lnTo>
                  <a:lnTo>
                    <a:pt x="4027932" y="152146"/>
                  </a:lnTo>
                  <a:lnTo>
                    <a:pt x="4020179" y="104038"/>
                  </a:lnTo>
                  <a:lnTo>
                    <a:pt x="3998589" y="62270"/>
                  </a:lnTo>
                  <a:lnTo>
                    <a:pt x="3965661" y="29342"/>
                  </a:lnTo>
                  <a:lnTo>
                    <a:pt x="3923893" y="7752"/>
                  </a:lnTo>
                  <a:lnTo>
                    <a:pt x="387578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5711" y="2860547"/>
              <a:ext cx="4028440" cy="1521460"/>
            </a:xfrm>
            <a:custGeom>
              <a:avLst/>
              <a:gdLst/>
              <a:ahLst/>
              <a:cxnLst/>
              <a:rect l="l" t="t" r="r" b="b"/>
              <a:pathLst>
                <a:path w="4028440" h="1521460">
                  <a:moveTo>
                    <a:pt x="0" y="152146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5" y="0"/>
                  </a:lnTo>
                  <a:lnTo>
                    <a:pt x="3875786" y="0"/>
                  </a:lnTo>
                  <a:lnTo>
                    <a:pt x="3923893" y="7752"/>
                  </a:lnTo>
                  <a:lnTo>
                    <a:pt x="3965661" y="29342"/>
                  </a:lnTo>
                  <a:lnTo>
                    <a:pt x="3998589" y="62270"/>
                  </a:lnTo>
                  <a:lnTo>
                    <a:pt x="4020179" y="104038"/>
                  </a:lnTo>
                  <a:lnTo>
                    <a:pt x="4027932" y="152146"/>
                  </a:lnTo>
                  <a:lnTo>
                    <a:pt x="4027932" y="1368806"/>
                  </a:lnTo>
                  <a:lnTo>
                    <a:pt x="4020179" y="1416913"/>
                  </a:lnTo>
                  <a:lnTo>
                    <a:pt x="3998589" y="1458681"/>
                  </a:lnTo>
                  <a:lnTo>
                    <a:pt x="3965661" y="1491609"/>
                  </a:lnTo>
                  <a:lnTo>
                    <a:pt x="3923893" y="1513199"/>
                  </a:lnTo>
                  <a:lnTo>
                    <a:pt x="3875786" y="1520952"/>
                  </a:lnTo>
                  <a:lnTo>
                    <a:pt x="152145" y="1520952"/>
                  </a:lnTo>
                  <a:lnTo>
                    <a:pt x="104038" y="1513199"/>
                  </a:lnTo>
                  <a:lnTo>
                    <a:pt x="62270" y="1491609"/>
                  </a:lnTo>
                  <a:lnTo>
                    <a:pt x="29342" y="1458681"/>
                  </a:lnTo>
                  <a:lnTo>
                    <a:pt x="7752" y="1416913"/>
                  </a:lnTo>
                  <a:lnTo>
                    <a:pt x="0" y="1368806"/>
                  </a:lnTo>
                  <a:lnTo>
                    <a:pt x="0" y="152146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82648" y="2804236"/>
            <a:ext cx="3917952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75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ГВЭ</a:t>
            </a:r>
            <a:endParaRPr sz="3600" dirty="0">
              <a:latin typeface="Times New Roman"/>
              <a:cs typeface="Times New Roman"/>
            </a:endParaRPr>
          </a:p>
          <a:p>
            <a:pPr marL="273050" marR="265430" algn="ctr">
              <a:lnSpc>
                <a:spcPts val="2480"/>
              </a:lnSpc>
              <a:spcBef>
                <a:spcPts val="225"/>
              </a:spcBef>
            </a:pPr>
            <a:r>
              <a:rPr sz="2400" dirty="0" smtClean="0">
                <a:latin typeface="Times New Roman"/>
                <a:cs typeface="Times New Roman"/>
              </a:rPr>
              <a:t>(</a:t>
            </a:r>
            <a:r>
              <a:rPr lang="ru-RU" sz="2400" dirty="0" smtClean="0">
                <a:latin typeface="Times New Roman"/>
                <a:cs typeface="Times New Roman"/>
              </a:rPr>
              <a:t>с</a:t>
            </a:r>
            <a:r>
              <a:rPr lang="ru-RU" sz="2400" spc="-4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использованием</a:t>
            </a:r>
            <a:r>
              <a:rPr lang="ru-RU" sz="2400" spc="-4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КИМ</a:t>
            </a:r>
            <a:r>
              <a:rPr lang="ru-RU" sz="2400" spc="-30" dirty="0" smtClean="0">
                <a:latin typeface="Times New Roman"/>
                <a:cs typeface="Times New Roman"/>
              </a:rPr>
              <a:t> </a:t>
            </a:r>
            <a:r>
              <a:rPr lang="ru-RU" sz="2400" spc="-50" dirty="0" smtClean="0">
                <a:latin typeface="Times New Roman"/>
                <a:cs typeface="Times New Roman"/>
              </a:rPr>
              <a:t>- </a:t>
            </a:r>
            <a:r>
              <a:rPr lang="ru-RU" sz="2400" spc="-10" dirty="0" smtClean="0">
                <a:latin typeface="Times New Roman"/>
                <a:cs typeface="Times New Roman"/>
              </a:rPr>
              <a:t>комплексов</a:t>
            </a:r>
            <a:r>
              <a:rPr lang="ru-RU" sz="2400" spc="-145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заданий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algn="ctr">
              <a:lnSpc>
                <a:spcPts val="2475"/>
              </a:lnSpc>
            </a:pPr>
            <a:r>
              <a:rPr lang="ru-RU" sz="2400" dirty="0" smtClean="0">
                <a:latin typeface="Times New Roman"/>
                <a:cs typeface="Times New Roman"/>
              </a:rPr>
              <a:t>стандартизированной</a:t>
            </a:r>
            <a:r>
              <a:rPr lang="ru-RU" sz="2400" spc="-55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формы</a:t>
            </a:r>
            <a:r>
              <a:rPr sz="2400" spc="-10" dirty="0" smtClean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44880" y="4677155"/>
            <a:ext cx="4921250" cy="1529080"/>
            <a:chOff x="944880" y="4677155"/>
            <a:chExt cx="4921250" cy="1529080"/>
          </a:xfrm>
        </p:grpSpPr>
        <p:sp>
          <p:nvSpPr>
            <p:cNvPr id="19" name="object 19"/>
            <p:cNvSpPr/>
            <p:nvPr/>
          </p:nvSpPr>
          <p:spPr>
            <a:xfrm>
              <a:off x="950976" y="4683251"/>
              <a:ext cx="4681855" cy="1301750"/>
            </a:xfrm>
            <a:custGeom>
              <a:avLst/>
              <a:gdLst/>
              <a:ahLst/>
              <a:cxnLst/>
              <a:rect l="l" t="t" r="r" b="b"/>
              <a:pathLst>
                <a:path w="4681855" h="1301750">
                  <a:moveTo>
                    <a:pt x="4551553" y="0"/>
                  </a:moveTo>
                  <a:lnTo>
                    <a:pt x="130149" y="0"/>
                  </a:lnTo>
                  <a:lnTo>
                    <a:pt x="79488" y="10231"/>
                  </a:lnTo>
                  <a:lnTo>
                    <a:pt x="38119" y="38131"/>
                  </a:lnTo>
                  <a:lnTo>
                    <a:pt x="10227" y="79509"/>
                  </a:lnTo>
                  <a:lnTo>
                    <a:pt x="0" y="130175"/>
                  </a:lnTo>
                  <a:lnTo>
                    <a:pt x="0" y="1171346"/>
                  </a:lnTo>
                  <a:lnTo>
                    <a:pt x="10227" y="1222007"/>
                  </a:lnTo>
                  <a:lnTo>
                    <a:pt x="38119" y="1263376"/>
                  </a:lnTo>
                  <a:lnTo>
                    <a:pt x="79488" y="1291268"/>
                  </a:lnTo>
                  <a:lnTo>
                    <a:pt x="130149" y="1301496"/>
                  </a:lnTo>
                  <a:lnTo>
                    <a:pt x="4551553" y="1301496"/>
                  </a:lnTo>
                  <a:lnTo>
                    <a:pt x="4602218" y="1291268"/>
                  </a:lnTo>
                  <a:lnTo>
                    <a:pt x="4643596" y="1263376"/>
                  </a:lnTo>
                  <a:lnTo>
                    <a:pt x="4671496" y="1222007"/>
                  </a:lnTo>
                  <a:lnTo>
                    <a:pt x="4681728" y="1171346"/>
                  </a:lnTo>
                  <a:lnTo>
                    <a:pt x="4681728" y="130175"/>
                  </a:lnTo>
                  <a:lnTo>
                    <a:pt x="4671496" y="79509"/>
                  </a:lnTo>
                  <a:lnTo>
                    <a:pt x="4643596" y="38131"/>
                  </a:lnTo>
                  <a:lnTo>
                    <a:pt x="4602218" y="10231"/>
                  </a:lnTo>
                  <a:lnTo>
                    <a:pt x="4551553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0976" y="4683251"/>
              <a:ext cx="4681855" cy="1301750"/>
            </a:xfrm>
            <a:custGeom>
              <a:avLst/>
              <a:gdLst/>
              <a:ahLst/>
              <a:cxnLst/>
              <a:rect l="l" t="t" r="r" b="b"/>
              <a:pathLst>
                <a:path w="4681855" h="1301750">
                  <a:moveTo>
                    <a:pt x="0" y="130175"/>
                  </a:moveTo>
                  <a:lnTo>
                    <a:pt x="10227" y="79509"/>
                  </a:lnTo>
                  <a:lnTo>
                    <a:pt x="38119" y="38131"/>
                  </a:lnTo>
                  <a:lnTo>
                    <a:pt x="79488" y="10231"/>
                  </a:lnTo>
                  <a:lnTo>
                    <a:pt x="130149" y="0"/>
                  </a:lnTo>
                  <a:lnTo>
                    <a:pt x="4551553" y="0"/>
                  </a:lnTo>
                  <a:lnTo>
                    <a:pt x="4602218" y="10231"/>
                  </a:lnTo>
                  <a:lnTo>
                    <a:pt x="4643596" y="38131"/>
                  </a:lnTo>
                  <a:lnTo>
                    <a:pt x="4671496" y="79509"/>
                  </a:lnTo>
                  <a:lnTo>
                    <a:pt x="4681728" y="130175"/>
                  </a:lnTo>
                  <a:lnTo>
                    <a:pt x="4681728" y="1171346"/>
                  </a:lnTo>
                  <a:lnTo>
                    <a:pt x="4671496" y="1222007"/>
                  </a:lnTo>
                  <a:lnTo>
                    <a:pt x="4643596" y="1263376"/>
                  </a:lnTo>
                  <a:lnTo>
                    <a:pt x="4602218" y="1291268"/>
                  </a:lnTo>
                  <a:lnTo>
                    <a:pt x="4551553" y="1301496"/>
                  </a:lnTo>
                  <a:lnTo>
                    <a:pt x="130149" y="1301496"/>
                  </a:lnTo>
                  <a:lnTo>
                    <a:pt x="79488" y="1291268"/>
                  </a:lnTo>
                  <a:lnTo>
                    <a:pt x="38119" y="1263376"/>
                  </a:lnTo>
                  <a:lnTo>
                    <a:pt x="10227" y="1222007"/>
                  </a:lnTo>
                  <a:lnTo>
                    <a:pt x="0" y="1171346"/>
                  </a:lnTo>
                  <a:lnTo>
                    <a:pt x="0" y="13017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8052" y="4899659"/>
              <a:ext cx="4681855" cy="1300480"/>
            </a:xfrm>
            <a:custGeom>
              <a:avLst/>
              <a:gdLst/>
              <a:ahLst/>
              <a:cxnLst/>
              <a:rect l="l" t="t" r="r" b="b"/>
              <a:pathLst>
                <a:path w="4681855" h="1300479">
                  <a:moveTo>
                    <a:pt x="4551680" y="0"/>
                  </a:moveTo>
                  <a:lnTo>
                    <a:pt x="130047" y="0"/>
                  </a:lnTo>
                  <a:lnTo>
                    <a:pt x="79418" y="10211"/>
                  </a:lnTo>
                  <a:lnTo>
                    <a:pt x="38082" y="38068"/>
                  </a:lnTo>
                  <a:lnTo>
                    <a:pt x="10216" y="79402"/>
                  </a:lnTo>
                  <a:lnTo>
                    <a:pt x="0" y="130047"/>
                  </a:lnTo>
                  <a:lnTo>
                    <a:pt x="0" y="1169974"/>
                  </a:lnTo>
                  <a:lnTo>
                    <a:pt x="10216" y="1220574"/>
                  </a:lnTo>
                  <a:lnTo>
                    <a:pt x="38082" y="1261895"/>
                  </a:lnTo>
                  <a:lnTo>
                    <a:pt x="79418" y="1289755"/>
                  </a:lnTo>
                  <a:lnTo>
                    <a:pt x="130047" y="1299971"/>
                  </a:lnTo>
                  <a:lnTo>
                    <a:pt x="4551680" y="1299971"/>
                  </a:lnTo>
                  <a:lnTo>
                    <a:pt x="4602325" y="1289755"/>
                  </a:lnTo>
                  <a:lnTo>
                    <a:pt x="4643659" y="1261895"/>
                  </a:lnTo>
                  <a:lnTo>
                    <a:pt x="4671516" y="1220574"/>
                  </a:lnTo>
                  <a:lnTo>
                    <a:pt x="4681728" y="1169974"/>
                  </a:lnTo>
                  <a:lnTo>
                    <a:pt x="4681728" y="130047"/>
                  </a:lnTo>
                  <a:lnTo>
                    <a:pt x="4671516" y="79402"/>
                  </a:lnTo>
                  <a:lnTo>
                    <a:pt x="4643659" y="38068"/>
                  </a:lnTo>
                  <a:lnTo>
                    <a:pt x="4602325" y="10211"/>
                  </a:lnTo>
                  <a:lnTo>
                    <a:pt x="45516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8052" y="4899659"/>
              <a:ext cx="4681855" cy="1300480"/>
            </a:xfrm>
            <a:custGeom>
              <a:avLst/>
              <a:gdLst/>
              <a:ahLst/>
              <a:cxnLst/>
              <a:rect l="l" t="t" r="r" b="b"/>
              <a:pathLst>
                <a:path w="4681855" h="1300479">
                  <a:moveTo>
                    <a:pt x="0" y="130047"/>
                  </a:moveTo>
                  <a:lnTo>
                    <a:pt x="10216" y="79402"/>
                  </a:lnTo>
                  <a:lnTo>
                    <a:pt x="38082" y="38068"/>
                  </a:lnTo>
                  <a:lnTo>
                    <a:pt x="79418" y="10211"/>
                  </a:lnTo>
                  <a:lnTo>
                    <a:pt x="130047" y="0"/>
                  </a:lnTo>
                  <a:lnTo>
                    <a:pt x="4551680" y="0"/>
                  </a:lnTo>
                  <a:lnTo>
                    <a:pt x="4602325" y="10211"/>
                  </a:lnTo>
                  <a:lnTo>
                    <a:pt x="4643659" y="38068"/>
                  </a:lnTo>
                  <a:lnTo>
                    <a:pt x="4671516" y="79402"/>
                  </a:lnTo>
                  <a:lnTo>
                    <a:pt x="4681728" y="130047"/>
                  </a:lnTo>
                  <a:lnTo>
                    <a:pt x="4681728" y="1169974"/>
                  </a:lnTo>
                  <a:lnTo>
                    <a:pt x="4671516" y="1220574"/>
                  </a:lnTo>
                  <a:lnTo>
                    <a:pt x="4643659" y="1261895"/>
                  </a:lnTo>
                  <a:lnTo>
                    <a:pt x="4602325" y="1289755"/>
                  </a:lnTo>
                  <a:lnTo>
                    <a:pt x="4551680" y="1299971"/>
                  </a:lnTo>
                  <a:lnTo>
                    <a:pt x="130047" y="1299971"/>
                  </a:lnTo>
                  <a:lnTo>
                    <a:pt x="79418" y="1289755"/>
                  </a:lnTo>
                  <a:lnTo>
                    <a:pt x="38082" y="1261895"/>
                  </a:lnTo>
                  <a:lnTo>
                    <a:pt x="10216" y="1220574"/>
                  </a:lnTo>
                  <a:lnTo>
                    <a:pt x="0" y="1169974"/>
                  </a:lnTo>
                  <a:lnTo>
                    <a:pt x="0" y="13004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67408" y="4965572"/>
            <a:ext cx="4302760" cy="8492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1905" algn="ctr">
              <a:lnSpc>
                <a:spcPct val="86400"/>
              </a:lnSpc>
              <a:spcBef>
                <a:spcPts val="430"/>
              </a:spcBef>
            </a:pPr>
            <a:r>
              <a:rPr sz="2000" dirty="0">
                <a:latin typeface="Times New Roman"/>
                <a:cs typeface="Times New Roman"/>
              </a:rPr>
              <a:t>проводится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русскому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языку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математике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(обязательные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учебные </a:t>
            </a:r>
            <a:r>
              <a:rPr sz="2000" dirty="0" err="1">
                <a:latin typeface="Times New Roman"/>
                <a:cs typeface="Times New Roman"/>
              </a:rPr>
              <a:t>предметы</a:t>
            </a:r>
            <a:r>
              <a:rPr sz="2000" dirty="0" smtClean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40779" y="2638044"/>
            <a:ext cx="4925695" cy="1647825"/>
            <a:chOff x="6240779" y="2638044"/>
            <a:chExt cx="4925695" cy="1647825"/>
          </a:xfrm>
        </p:grpSpPr>
        <p:sp>
          <p:nvSpPr>
            <p:cNvPr id="25" name="object 25"/>
            <p:cNvSpPr/>
            <p:nvPr/>
          </p:nvSpPr>
          <p:spPr>
            <a:xfrm>
              <a:off x="6246875" y="2644140"/>
              <a:ext cx="4686300" cy="1419225"/>
            </a:xfrm>
            <a:custGeom>
              <a:avLst/>
              <a:gdLst/>
              <a:ahLst/>
              <a:cxnLst/>
              <a:rect l="l" t="t" r="r" b="b"/>
              <a:pathLst>
                <a:path w="4686300" h="1419225">
                  <a:moveTo>
                    <a:pt x="4544441" y="0"/>
                  </a:moveTo>
                  <a:lnTo>
                    <a:pt x="141859" y="0"/>
                  </a:lnTo>
                  <a:lnTo>
                    <a:pt x="97015" y="7230"/>
                  </a:lnTo>
                  <a:lnTo>
                    <a:pt x="58073" y="27366"/>
                  </a:lnTo>
                  <a:lnTo>
                    <a:pt x="27366" y="58073"/>
                  </a:lnTo>
                  <a:lnTo>
                    <a:pt x="7230" y="97015"/>
                  </a:lnTo>
                  <a:lnTo>
                    <a:pt x="0" y="141859"/>
                  </a:lnTo>
                  <a:lnTo>
                    <a:pt x="0" y="1276985"/>
                  </a:lnTo>
                  <a:lnTo>
                    <a:pt x="7230" y="1321828"/>
                  </a:lnTo>
                  <a:lnTo>
                    <a:pt x="27366" y="1360770"/>
                  </a:lnTo>
                  <a:lnTo>
                    <a:pt x="58073" y="1391477"/>
                  </a:lnTo>
                  <a:lnTo>
                    <a:pt x="97015" y="1411613"/>
                  </a:lnTo>
                  <a:lnTo>
                    <a:pt x="141859" y="1418844"/>
                  </a:lnTo>
                  <a:lnTo>
                    <a:pt x="4544441" y="1418844"/>
                  </a:lnTo>
                  <a:lnTo>
                    <a:pt x="4589284" y="1411613"/>
                  </a:lnTo>
                  <a:lnTo>
                    <a:pt x="4628226" y="1391477"/>
                  </a:lnTo>
                  <a:lnTo>
                    <a:pt x="4658933" y="1360770"/>
                  </a:lnTo>
                  <a:lnTo>
                    <a:pt x="4679069" y="1321828"/>
                  </a:lnTo>
                  <a:lnTo>
                    <a:pt x="4686300" y="1276985"/>
                  </a:lnTo>
                  <a:lnTo>
                    <a:pt x="4686300" y="141859"/>
                  </a:lnTo>
                  <a:lnTo>
                    <a:pt x="4679069" y="97015"/>
                  </a:lnTo>
                  <a:lnTo>
                    <a:pt x="4658933" y="58073"/>
                  </a:lnTo>
                  <a:lnTo>
                    <a:pt x="4628226" y="27366"/>
                  </a:lnTo>
                  <a:lnTo>
                    <a:pt x="4589284" y="7230"/>
                  </a:lnTo>
                  <a:lnTo>
                    <a:pt x="45444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46875" y="2644140"/>
              <a:ext cx="4686300" cy="1419225"/>
            </a:xfrm>
            <a:custGeom>
              <a:avLst/>
              <a:gdLst/>
              <a:ahLst/>
              <a:cxnLst/>
              <a:rect l="l" t="t" r="r" b="b"/>
              <a:pathLst>
                <a:path w="4686300" h="1419225">
                  <a:moveTo>
                    <a:pt x="0" y="141859"/>
                  </a:moveTo>
                  <a:lnTo>
                    <a:pt x="7230" y="97015"/>
                  </a:lnTo>
                  <a:lnTo>
                    <a:pt x="27366" y="58073"/>
                  </a:lnTo>
                  <a:lnTo>
                    <a:pt x="58073" y="27366"/>
                  </a:lnTo>
                  <a:lnTo>
                    <a:pt x="97015" y="7230"/>
                  </a:lnTo>
                  <a:lnTo>
                    <a:pt x="141859" y="0"/>
                  </a:lnTo>
                  <a:lnTo>
                    <a:pt x="4544441" y="0"/>
                  </a:lnTo>
                  <a:lnTo>
                    <a:pt x="4589284" y="7230"/>
                  </a:lnTo>
                  <a:lnTo>
                    <a:pt x="4628226" y="27366"/>
                  </a:lnTo>
                  <a:lnTo>
                    <a:pt x="4658933" y="58073"/>
                  </a:lnTo>
                  <a:lnTo>
                    <a:pt x="4679069" y="97015"/>
                  </a:lnTo>
                  <a:lnTo>
                    <a:pt x="4686300" y="141859"/>
                  </a:lnTo>
                  <a:lnTo>
                    <a:pt x="4686300" y="1276985"/>
                  </a:lnTo>
                  <a:lnTo>
                    <a:pt x="4679069" y="1321828"/>
                  </a:lnTo>
                  <a:lnTo>
                    <a:pt x="4658933" y="1360770"/>
                  </a:lnTo>
                  <a:lnTo>
                    <a:pt x="4628226" y="1391477"/>
                  </a:lnTo>
                  <a:lnTo>
                    <a:pt x="4589284" y="1411613"/>
                  </a:lnTo>
                  <a:lnTo>
                    <a:pt x="4544441" y="1418844"/>
                  </a:lnTo>
                  <a:lnTo>
                    <a:pt x="141859" y="1418844"/>
                  </a:lnTo>
                  <a:lnTo>
                    <a:pt x="97015" y="1411613"/>
                  </a:lnTo>
                  <a:lnTo>
                    <a:pt x="58073" y="1391477"/>
                  </a:lnTo>
                  <a:lnTo>
                    <a:pt x="27366" y="1360770"/>
                  </a:lnTo>
                  <a:lnTo>
                    <a:pt x="7230" y="1321828"/>
                  </a:lnTo>
                  <a:lnTo>
                    <a:pt x="0" y="1276985"/>
                  </a:lnTo>
                  <a:lnTo>
                    <a:pt x="0" y="1418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73951" y="2860548"/>
              <a:ext cx="4686300" cy="1419225"/>
            </a:xfrm>
            <a:custGeom>
              <a:avLst/>
              <a:gdLst/>
              <a:ahLst/>
              <a:cxnLst/>
              <a:rect l="l" t="t" r="r" b="b"/>
              <a:pathLst>
                <a:path w="4686300" h="1419225">
                  <a:moveTo>
                    <a:pt x="4544441" y="0"/>
                  </a:moveTo>
                  <a:lnTo>
                    <a:pt x="141858" y="0"/>
                  </a:lnTo>
                  <a:lnTo>
                    <a:pt x="97015" y="7230"/>
                  </a:lnTo>
                  <a:lnTo>
                    <a:pt x="58073" y="27366"/>
                  </a:lnTo>
                  <a:lnTo>
                    <a:pt x="27366" y="58073"/>
                  </a:lnTo>
                  <a:lnTo>
                    <a:pt x="7230" y="97015"/>
                  </a:lnTo>
                  <a:lnTo>
                    <a:pt x="0" y="141859"/>
                  </a:lnTo>
                  <a:lnTo>
                    <a:pt x="0" y="1276984"/>
                  </a:lnTo>
                  <a:lnTo>
                    <a:pt x="7230" y="1321828"/>
                  </a:lnTo>
                  <a:lnTo>
                    <a:pt x="27366" y="1360770"/>
                  </a:lnTo>
                  <a:lnTo>
                    <a:pt x="58073" y="1391477"/>
                  </a:lnTo>
                  <a:lnTo>
                    <a:pt x="97015" y="1411613"/>
                  </a:lnTo>
                  <a:lnTo>
                    <a:pt x="141858" y="1418844"/>
                  </a:lnTo>
                  <a:lnTo>
                    <a:pt x="4544441" y="1418844"/>
                  </a:lnTo>
                  <a:lnTo>
                    <a:pt x="4589284" y="1411613"/>
                  </a:lnTo>
                  <a:lnTo>
                    <a:pt x="4628226" y="1391477"/>
                  </a:lnTo>
                  <a:lnTo>
                    <a:pt x="4658933" y="1360770"/>
                  </a:lnTo>
                  <a:lnTo>
                    <a:pt x="4679069" y="1321828"/>
                  </a:lnTo>
                  <a:lnTo>
                    <a:pt x="4686300" y="1276984"/>
                  </a:lnTo>
                  <a:lnTo>
                    <a:pt x="4686300" y="141859"/>
                  </a:lnTo>
                  <a:lnTo>
                    <a:pt x="4679069" y="97015"/>
                  </a:lnTo>
                  <a:lnTo>
                    <a:pt x="4658933" y="58073"/>
                  </a:lnTo>
                  <a:lnTo>
                    <a:pt x="4628226" y="27366"/>
                  </a:lnTo>
                  <a:lnTo>
                    <a:pt x="4589284" y="7230"/>
                  </a:lnTo>
                  <a:lnTo>
                    <a:pt x="45444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3951" y="2860548"/>
              <a:ext cx="4686300" cy="1419225"/>
            </a:xfrm>
            <a:custGeom>
              <a:avLst/>
              <a:gdLst/>
              <a:ahLst/>
              <a:cxnLst/>
              <a:rect l="l" t="t" r="r" b="b"/>
              <a:pathLst>
                <a:path w="4686300" h="1419225">
                  <a:moveTo>
                    <a:pt x="0" y="141859"/>
                  </a:moveTo>
                  <a:lnTo>
                    <a:pt x="7230" y="97015"/>
                  </a:lnTo>
                  <a:lnTo>
                    <a:pt x="27366" y="58073"/>
                  </a:lnTo>
                  <a:lnTo>
                    <a:pt x="58073" y="27366"/>
                  </a:lnTo>
                  <a:lnTo>
                    <a:pt x="97015" y="7230"/>
                  </a:lnTo>
                  <a:lnTo>
                    <a:pt x="141858" y="0"/>
                  </a:lnTo>
                  <a:lnTo>
                    <a:pt x="4544441" y="0"/>
                  </a:lnTo>
                  <a:lnTo>
                    <a:pt x="4589284" y="7230"/>
                  </a:lnTo>
                  <a:lnTo>
                    <a:pt x="4628226" y="27366"/>
                  </a:lnTo>
                  <a:lnTo>
                    <a:pt x="4658933" y="58073"/>
                  </a:lnTo>
                  <a:lnTo>
                    <a:pt x="4679069" y="97015"/>
                  </a:lnTo>
                  <a:lnTo>
                    <a:pt x="4686300" y="141859"/>
                  </a:lnTo>
                  <a:lnTo>
                    <a:pt x="4686300" y="1276984"/>
                  </a:lnTo>
                  <a:lnTo>
                    <a:pt x="4679069" y="1321828"/>
                  </a:lnTo>
                  <a:lnTo>
                    <a:pt x="4658933" y="1360770"/>
                  </a:lnTo>
                  <a:lnTo>
                    <a:pt x="4628226" y="1391477"/>
                  </a:lnTo>
                  <a:lnTo>
                    <a:pt x="4589284" y="1411613"/>
                  </a:lnTo>
                  <a:lnTo>
                    <a:pt x="4544441" y="1418844"/>
                  </a:lnTo>
                  <a:lnTo>
                    <a:pt x="141858" y="1418844"/>
                  </a:lnTo>
                  <a:lnTo>
                    <a:pt x="97015" y="1411613"/>
                  </a:lnTo>
                  <a:lnTo>
                    <a:pt x="58073" y="1391477"/>
                  </a:lnTo>
                  <a:lnTo>
                    <a:pt x="27366" y="1360770"/>
                  </a:lnTo>
                  <a:lnTo>
                    <a:pt x="7230" y="1321828"/>
                  </a:lnTo>
                  <a:lnTo>
                    <a:pt x="0" y="1276984"/>
                  </a:lnTo>
                  <a:lnTo>
                    <a:pt x="0" y="1418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62698" y="2765805"/>
            <a:ext cx="3910329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ЕГЭ</a:t>
            </a:r>
            <a:endParaRPr sz="3600" dirty="0">
              <a:latin typeface="Times New Roman"/>
              <a:cs typeface="Times New Roman"/>
            </a:endParaRPr>
          </a:p>
          <a:p>
            <a:pPr marL="273050" marR="265430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использованием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комплексов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475"/>
              </a:lnSpc>
            </a:pPr>
            <a:r>
              <a:rPr sz="2400" dirty="0">
                <a:latin typeface="Times New Roman"/>
                <a:cs typeface="Times New Roman"/>
              </a:rPr>
              <a:t>стандартизированной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формы)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082284" y="4652771"/>
            <a:ext cx="5242560" cy="1529080"/>
            <a:chOff x="6082284" y="4652771"/>
            <a:chExt cx="5242560" cy="1529080"/>
          </a:xfrm>
        </p:grpSpPr>
        <p:sp>
          <p:nvSpPr>
            <p:cNvPr id="31" name="object 31"/>
            <p:cNvSpPr/>
            <p:nvPr/>
          </p:nvSpPr>
          <p:spPr>
            <a:xfrm>
              <a:off x="6088380" y="4658867"/>
              <a:ext cx="5003800" cy="1300480"/>
            </a:xfrm>
            <a:custGeom>
              <a:avLst/>
              <a:gdLst/>
              <a:ahLst/>
              <a:cxnLst/>
              <a:rect l="l" t="t" r="r" b="b"/>
              <a:pathLst>
                <a:path w="5003800" h="1300479">
                  <a:moveTo>
                    <a:pt x="4873244" y="0"/>
                  </a:moveTo>
                  <a:lnTo>
                    <a:pt x="130048" y="0"/>
                  </a:lnTo>
                  <a:lnTo>
                    <a:pt x="79402" y="10211"/>
                  </a:lnTo>
                  <a:lnTo>
                    <a:pt x="38068" y="38068"/>
                  </a:lnTo>
                  <a:lnTo>
                    <a:pt x="10211" y="79402"/>
                  </a:lnTo>
                  <a:lnTo>
                    <a:pt x="0" y="130047"/>
                  </a:lnTo>
                  <a:lnTo>
                    <a:pt x="0" y="1169974"/>
                  </a:lnTo>
                  <a:lnTo>
                    <a:pt x="10211" y="1220574"/>
                  </a:lnTo>
                  <a:lnTo>
                    <a:pt x="38068" y="1261895"/>
                  </a:lnTo>
                  <a:lnTo>
                    <a:pt x="79402" y="1289755"/>
                  </a:lnTo>
                  <a:lnTo>
                    <a:pt x="130048" y="1299971"/>
                  </a:lnTo>
                  <a:lnTo>
                    <a:pt x="4873244" y="1299971"/>
                  </a:lnTo>
                  <a:lnTo>
                    <a:pt x="4923889" y="1289755"/>
                  </a:lnTo>
                  <a:lnTo>
                    <a:pt x="4965223" y="1261895"/>
                  </a:lnTo>
                  <a:lnTo>
                    <a:pt x="4993080" y="1220574"/>
                  </a:lnTo>
                  <a:lnTo>
                    <a:pt x="5003292" y="1169974"/>
                  </a:lnTo>
                  <a:lnTo>
                    <a:pt x="5003292" y="130047"/>
                  </a:lnTo>
                  <a:lnTo>
                    <a:pt x="4993080" y="79402"/>
                  </a:lnTo>
                  <a:lnTo>
                    <a:pt x="4965223" y="38068"/>
                  </a:lnTo>
                  <a:lnTo>
                    <a:pt x="4923889" y="10211"/>
                  </a:lnTo>
                  <a:lnTo>
                    <a:pt x="4873244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8380" y="4658867"/>
              <a:ext cx="5003800" cy="1300480"/>
            </a:xfrm>
            <a:custGeom>
              <a:avLst/>
              <a:gdLst/>
              <a:ahLst/>
              <a:cxnLst/>
              <a:rect l="l" t="t" r="r" b="b"/>
              <a:pathLst>
                <a:path w="5003800" h="1300479">
                  <a:moveTo>
                    <a:pt x="0" y="130047"/>
                  </a:moveTo>
                  <a:lnTo>
                    <a:pt x="10211" y="79402"/>
                  </a:lnTo>
                  <a:lnTo>
                    <a:pt x="38068" y="38068"/>
                  </a:lnTo>
                  <a:lnTo>
                    <a:pt x="79402" y="10211"/>
                  </a:lnTo>
                  <a:lnTo>
                    <a:pt x="130048" y="0"/>
                  </a:lnTo>
                  <a:lnTo>
                    <a:pt x="4873244" y="0"/>
                  </a:lnTo>
                  <a:lnTo>
                    <a:pt x="4923889" y="10211"/>
                  </a:lnTo>
                  <a:lnTo>
                    <a:pt x="4965223" y="38068"/>
                  </a:lnTo>
                  <a:lnTo>
                    <a:pt x="4993080" y="79402"/>
                  </a:lnTo>
                  <a:lnTo>
                    <a:pt x="5003292" y="130047"/>
                  </a:lnTo>
                  <a:lnTo>
                    <a:pt x="5003292" y="1169974"/>
                  </a:lnTo>
                  <a:lnTo>
                    <a:pt x="4993080" y="1220574"/>
                  </a:lnTo>
                  <a:lnTo>
                    <a:pt x="4965223" y="1261895"/>
                  </a:lnTo>
                  <a:lnTo>
                    <a:pt x="4923889" y="1289755"/>
                  </a:lnTo>
                  <a:lnTo>
                    <a:pt x="4873244" y="1299971"/>
                  </a:lnTo>
                  <a:lnTo>
                    <a:pt x="130048" y="1299971"/>
                  </a:lnTo>
                  <a:lnTo>
                    <a:pt x="79402" y="1289755"/>
                  </a:lnTo>
                  <a:lnTo>
                    <a:pt x="38068" y="1261895"/>
                  </a:lnTo>
                  <a:lnTo>
                    <a:pt x="10211" y="1220574"/>
                  </a:lnTo>
                  <a:lnTo>
                    <a:pt x="0" y="1169974"/>
                  </a:lnTo>
                  <a:lnTo>
                    <a:pt x="0" y="1300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15456" y="4875275"/>
              <a:ext cx="5003800" cy="1300480"/>
            </a:xfrm>
            <a:custGeom>
              <a:avLst/>
              <a:gdLst/>
              <a:ahLst/>
              <a:cxnLst/>
              <a:rect l="l" t="t" r="r" b="b"/>
              <a:pathLst>
                <a:path w="5003800" h="1300479">
                  <a:moveTo>
                    <a:pt x="4873244" y="0"/>
                  </a:moveTo>
                  <a:lnTo>
                    <a:pt x="130048" y="0"/>
                  </a:lnTo>
                  <a:lnTo>
                    <a:pt x="79402" y="10211"/>
                  </a:lnTo>
                  <a:lnTo>
                    <a:pt x="38068" y="38068"/>
                  </a:lnTo>
                  <a:lnTo>
                    <a:pt x="10211" y="79402"/>
                  </a:lnTo>
                  <a:lnTo>
                    <a:pt x="0" y="130048"/>
                  </a:lnTo>
                  <a:lnTo>
                    <a:pt x="0" y="1169974"/>
                  </a:lnTo>
                  <a:lnTo>
                    <a:pt x="10211" y="1220574"/>
                  </a:lnTo>
                  <a:lnTo>
                    <a:pt x="38068" y="1261895"/>
                  </a:lnTo>
                  <a:lnTo>
                    <a:pt x="79402" y="1289755"/>
                  </a:lnTo>
                  <a:lnTo>
                    <a:pt x="130048" y="1299972"/>
                  </a:lnTo>
                  <a:lnTo>
                    <a:pt x="4873244" y="1299972"/>
                  </a:lnTo>
                  <a:lnTo>
                    <a:pt x="4923889" y="1289755"/>
                  </a:lnTo>
                  <a:lnTo>
                    <a:pt x="4965223" y="1261895"/>
                  </a:lnTo>
                  <a:lnTo>
                    <a:pt x="4993080" y="1220574"/>
                  </a:lnTo>
                  <a:lnTo>
                    <a:pt x="5003292" y="1169974"/>
                  </a:lnTo>
                  <a:lnTo>
                    <a:pt x="5003292" y="130048"/>
                  </a:lnTo>
                  <a:lnTo>
                    <a:pt x="4993080" y="79402"/>
                  </a:lnTo>
                  <a:lnTo>
                    <a:pt x="4965223" y="38068"/>
                  </a:lnTo>
                  <a:lnTo>
                    <a:pt x="4923889" y="10211"/>
                  </a:lnTo>
                  <a:lnTo>
                    <a:pt x="48732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15456" y="4875275"/>
              <a:ext cx="5003800" cy="1300480"/>
            </a:xfrm>
            <a:custGeom>
              <a:avLst/>
              <a:gdLst/>
              <a:ahLst/>
              <a:cxnLst/>
              <a:rect l="l" t="t" r="r" b="b"/>
              <a:pathLst>
                <a:path w="5003800" h="1300479">
                  <a:moveTo>
                    <a:pt x="0" y="130048"/>
                  </a:moveTo>
                  <a:lnTo>
                    <a:pt x="10211" y="79402"/>
                  </a:lnTo>
                  <a:lnTo>
                    <a:pt x="38068" y="38068"/>
                  </a:lnTo>
                  <a:lnTo>
                    <a:pt x="79402" y="10211"/>
                  </a:lnTo>
                  <a:lnTo>
                    <a:pt x="130048" y="0"/>
                  </a:lnTo>
                  <a:lnTo>
                    <a:pt x="4873244" y="0"/>
                  </a:lnTo>
                  <a:lnTo>
                    <a:pt x="4923889" y="10211"/>
                  </a:lnTo>
                  <a:lnTo>
                    <a:pt x="4965223" y="38068"/>
                  </a:lnTo>
                  <a:lnTo>
                    <a:pt x="4993080" y="79402"/>
                  </a:lnTo>
                  <a:lnTo>
                    <a:pt x="5003292" y="130048"/>
                  </a:lnTo>
                  <a:lnTo>
                    <a:pt x="5003292" y="1169974"/>
                  </a:lnTo>
                  <a:lnTo>
                    <a:pt x="4993080" y="1220574"/>
                  </a:lnTo>
                  <a:lnTo>
                    <a:pt x="4965223" y="1261895"/>
                  </a:lnTo>
                  <a:lnTo>
                    <a:pt x="4923889" y="1289755"/>
                  </a:lnTo>
                  <a:lnTo>
                    <a:pt x="4873244" y="1299972"/>
                  </a:lnTo>
                  <a:lnTo>
                    <a:pt x="130048" y="1299972"/>
                  </a:lnTo>
                  <a:lnTo>
                    <a:pt x="79402" y="1289755"/>
                  </a:lnTo>
                  <a:lnTo>
                    <a:pt x="38068" y="1261895"/>
                  </a:lnTo>
                  <a:lnTo>
                    <a:pt x="10211" y="1220574"/>
                  </a:lnTo>
                  <a:lnTo>
                    <a:pt x="0" y="1169974"/>
                  </a:lnTo>
                  <a:lnTo>
                    <a:pt x="0" y="130048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666356" y="4940553"/>
            <a:ext cx="4302760" cy="11207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1270" algn="ctr">
              <a:lnSpc>
                <a:spcPct val="86400"/>
              </a:lnSpc>
              <a:spcBef>
                <a:spcPts val="430"/>
              </a:spcBef>
            </a:pPr>
            <a:r>
              <a:rPr sz="2000" dirty="0">
                <a:latin typeface="Times New Roman"/>
                <a:cs typeface="Times New Roman"/>
              </a:rPr>
              <a:t>проводится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русскому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языку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математике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(обязательные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учебные </a:t>
            </a:r>
            <a:r>
              <a:rPr sz="2000" dirty="0">
                <a:latin typeface="Times New Roman"/>
                <a:cs typeface="Times New Roman"/>
              </a:rPr>
              <a:t>предметы),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также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другим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учебным </a:t>
            </a:r>
            <a:r>
              <a:rPr sz="2000" dirty="0">
                <a:latin typeface="Times New Roman"/>
                <a:cs typeface="Times New Roman"/>
              </a:rPr>
              <a:t>предметам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добровольной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основе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37" y="0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428" y="4003547"/>
            <a:ext cx="22225" cy="453390"/>
          </a:xfrm>
          <a:custGeom>
            <a:avLst/>
            <a:gdLst/>
            <a:ahLst/>
            <a:cxnLst/>
            <a:rect l="l" t="t" r="r" b="b"/>
            <a:pathLst>
              <a:path w="22225" h="453389">
                <a:moveTo>
                  <a:pt x="0" y="0"/>
                </a:moveTo>
                <a:lnTo>
                  <a:pt x="0" y="301625"/>
                </a:lnTo>
                <a:lnTo>
                  <a:pt x="22098" y="301625"/>
                </a:lnTo>
                <a:lnTo>
                  <a:pt x="22098" y="453008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0112" y="1877693"/>
            <a:ext cx="2794635" cy="469265"/>
          </a:xfrm>
          <a:custGeom>
            <a:avLst/>
            <a:gdLst/>
            <a:ahLst/>
            <a:cxnLst/>
            <a:rect l="l" t="t" r="r" b="b"/>
            <a:pathLst>
              <a:path w="2794634" h="469264">
                <a:moveTo>
                  <a:pt x="0" y="0"/>
                </a:moveTo>
                <a:lnTo>
                  <a:pt x="0" y="317373"/>
                </a:lnTo>
                <a:lnTo>
                  <a:pt x="2794635" y="317373"/>
                </a:lnTo>
                <a:lnTo>
                  <a:pt x="2794635" y="468756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20" y="3953255"/>
            <a:ext cx="3402965" cy="504825"/>
          </a:xfrm>
          <a:custGeom>
            <a:avLst/>
            <a:gdLst/>
            <a:ahLst/>
            <a:cxnLst/>
            <a:rect l="l" t="t" r="r" b="b"/>
            <a:pathLst>
              <a:path w="3402965" h="504825">
                <a:moveTo>
                  <a:pt x="1356359" y="0"/>
                </a:moveTo>
                <a:lnTo>
                  <a:pt x="1356359" y="342773"/>
                </a:lnTo>
                <a:lnTo>
                  <a:pt x="3402710" y="342773"/>
                </a:lnTo>
                <a:lnTo>
                  <a:pt x="3402710" y="494030"/>
                </a:lnTo>
              </a:path>
              <a:path w="3402965" h="504825">
                <a:moveTo>
                  <a:pt x="1357121" y="0"/>
                </a:moveTo>
                <a:lnTo>
                  <a:pt x="1357121" y="353441"/>
                </a:lnTo>
                <a:lnTo>
                  <a:pt x="0" y="353441"/>
                </a:lnTo>
                <a:lnTo>
                  <a:pt x="0" y="504825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34247" y="854137"/>
            <a:ext cx="3856354" cy="1478280"/>
            <a:chOff x="4100829" y="732790"/>
            <a:chExt cx="3856354" cy="1478280"/>
          </a:xfrm>
        </p:grpSpPr>
        <p:sp>
          <p:nvSpPr>
            <p:cNvPr id="6" name="object 6"/>
            <p:cNvSpPr/>
            <p:nvPr/>
          </p:nvSpPr>
          <p:spPr>
            <a:xfrm>
              <a:off x="4107179" y="1776984"/>
              <a:ext cx="2618740" cy="427990"/>
            </a:xfrm>
            <a:custGeom>
              <a:avLst/>
              <a:gdLst/>
              <a:ahLst/>
              <a:cxnLst/>
              <a:rect l="l" t="t" r="r" b="b"/>
              <a:pathLst>
                <a:path w="2618740" h="427989">
                  <a:moveTo>
                    <a:pt x="2618740" y="0"/>
                  </a:moveTo>
                  <a:lnTo>
                    <a:pt x="2618740" y="276351"/>
                  </a:lnTo>
                  <a:lnTo>
                    <a:pt x="0" y="276351"/>
                  </a:lnTo>
                  <a:lnTo>
                    <a:pt x="0" y="427736"/>
                  </a:lnTo>
                </a:path>
              </a:pathLst>
            </a:custGeom>
            <a:ln w="12191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8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8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8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8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9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9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9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9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67400" y="1143000"/>
            <a:ext cx="1684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</a:rPr>
              <a:t>ГИА-</a:t>
            </a:r>
            <a:r>
              <a:rPr sz="4400" spc="-50" dirty="0">
                <a:solidFill>
                  <a:srgbClr val="000000"/>
                </a:solidFill>
              </a:rPr>
              <a:t>9</a:t>
            </a:r>
            <a:endParaRPr sz="44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2172524" y="2225483"/>
            <a:ext cx="4232910" cy="1932939"/>
            <a:chOff x="2081529" y="2198877"/>
            <a:chExt cx="4232910" cy="1932939"/>
          </a:xfrm>
        </p:grpSpPr>
        <p:sp>
          <p:nvSpPr>
            <p:cNvPr id="13" name="object 13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3863848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3848" y="1748028"/>
                  </a:lnTo>
                  <a:lnTo>
                    <a:pt x="3910306" y="1741786"/>
                  </a:lnTo>
                  <a:lnTo>
                    <a:pt x="3952051" y="1724170"/>
                  </a:lnTo>
                  <a:lnTo>
                    <a:pt x="3987419" y="1696847"/>
                  </a:lnTo>
                  <a:lnTo>
                    <a:pt x="4014742" y="1661479"/>
                  </a:lnTo>
                  <a:lnTo>
                    <a:pt x="4032358" y="1619734"/>
                  </a:lnTo>
                  <a:lnTo>
                    <a:pt x="4038600" y="1573276"/>
                  </a:lnTo>
                  <a:lnTo>
                    <a:pt x="4038600" y="174751"/>
                  </a:lnTo>
                  <a:lnTo>
                    <a:pt x="4032358" y="128293"/>
                  </a:lnTo>
                  <a:lnTo>
                    <a:pt x="4014742" y="86548"/>
                  </a:lnTo>
                  <a:lnTo>
                    <a:pt x="3987418" y="51180"/>
                  </a:lnTo>
                  <a:lnTo>
                    <a:pt x="3952051" y="23857"/>
                  </a:lnTo>
                  <a:lnTo>
                    <a:pt x="3910306" y="6241"/>
                  </a:lnTo>
                  <a:lnTo>
                    <a:pt x="386384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3848" y="0"/>
                  </a:lnTo>
                  <a:lnTo>
                    <a:pt x="3910306" y="6241"/>
                  </a:lnTo>
                  <a:lnTo>
                    <a:pt x="3952051" y="23857"/>
                  </a:lnTo>
                  <a:lnTo>
                    <a:pt x="3987418" y="51180"/>
                  </a:lnTo>
                  <a:lnTo>
                    <a:pt x="4014742" y="86548"/>
                  </a:lnTo>
                  <a:lnTo>
                    <a:pt x="4032358" y="128293"/>
                  </a:lnTo>
                  <a:lnTo>
                    <a:pt x="4038600" y="174751"/>
                  </a:lnTo>
                  <a:lnTo>
                    <a:pt x="4038600" y="1573276"/>
                  </a:lnTo>
                  <a:lnTo>
                    <a:pt x="4032358" y="1619734"/>
                  </a:lnTo>
                  <a:lnTo>
                    <a:pt x="4014742" y="1661479"/>
                  </a:lnTo>
                  <a:lnTo>
                    <a:pt x="3987419" y="1696847"/>
                  </a:lnTo>
                  <a:lnTo>
                    <a:pt x="3952051" y="1724170"/>
                  </a:lnTo>
                  <a:lnTo>
                    <a:pt x="3910306" y="1741786"/>
                  </a:lnTo>
                  <a:lnTo>
                    <a:pt x="3863848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3862324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2324" y="1748028"/>
                  </a:lnTo>
                  <a:lnTo>
                    <a:pt x="3908782" y="1741786"/>
                  </a:lnTo>
                  <a:lnTo>
                    <a:pt x="3950527" y="1724170"/>
                  </a:lnTo>
                  <a:lnTo>
                    <a:pt x="3985895" y="1696847"/>
                  </a:lnTo>
                  <a:lnTo>
                    <a:pt x="4013218" y="1661479"/>
                  </a:lnTo>
                  <a:lnTo>
                    <a:pt x="4030834" y="1619734"/>
                  </a:lnTo>
                  <a:lnTo>
                    <a:pt x="4037076" y="1573276"/>
                  </a:lnTo>
                  <a:lnTo>
                    <a:pt x="4037076" y="174751"/>
                  </a:lnTo>
                  <a:lnTo>
                    <a:pt x="4030834" y="128293"/>
                  </a:lnTo>
                  <a:lnTo>
                    <a:pt x="4013218" y="86548"/>
                  </a:lnTo>
                  <a:lnTo>
                    <a:pt x="3985894" y="51180"/>
                  </a:lnTo>
                  <a:lnTo>
                    <a:pt x="3950527" y="23857"/>
                  </a:lnTo>
                  <a:lnTo>
                    <a:pt x="3908782" y="6241"/>
                  </a:lnTo>
                  <a:lnTo>
                    <a:pt x="38623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2324" y="0"/>
                  </a:lnTo>
                  <a:lnTo>
                    <a:pt x="3908782" y="6241"/>
                  </a:lnTo>
                  <a:lnTo>
                    <a:pt x="3950527" y="23857"/>
                  </a:lnTo>
                  <a:lnTo>
                    <a:pt x="3985894" y="51180"/>
                  </a:lnTo>
                  <a:lnTo>
                    <a:pt x="4013218" y="86548"/>
                  </a:lnTo>
                  <a:lnTo>
                    <a:pt x="4030834" y="128293"/>
                  </a:lnTo>
                  <a:lnTo>
                    <a:pt x="4037076" y="174751"/>
                  </a:lnTo>
                  <a:lnTo>
                    <a:pt x="4037076" y="1573276"/>
                  </a:lnTo>
                  <a:lnTo>
                    <a:pt x="4030834" y="1619734"/>
                  </a:lnTo>
                  <a:lnTo>
                    <a:pt x="4013218" y="1661479"/>
                  </a:lnTo>
                  <a:lnTo>
                    <a:pt x="3985895" y="1696847"/>
                  </a:lnTo>
                  <a:lnTo>
                    <a:pt x="3950527" y="1724170"/>
                  </a:lnTo>
                  <a:lnTo>
                    <a:pt x="3908782" y="1741786"/>
                  </a:lnTo>
                  <a:lnTo>
                    <a:pt x="3862324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62200" y="2289428"/>
            <a:ext cx="3620770" cy="184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ОГЭ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использованием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комплексов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470"/>
              </a:lnSpc>
            </a:pPr>
            <a:r>
              <a:rPr lang="ru-RU" sz="2400" spc="-10" dirty="0" smtClean="0">
                <a:latin typeface="Times New Roman"/>
                <a:cs typeface="Times New Roman"/>
              </a:rPr>
              <a:t>с</a:t>
            </a:r>
            <a:r>
              <a:rPr sz="2400" spc="-10" dirty="0" err="1" smtClean="0">
                <a:latin typeface="Times New Roman"/>
                <a:cs typeface="Times New Roman"/>
              </a:rPr>
              <a:t>тандартизированной</a:t>
            </a:r>
            <a:r>
              <a:rPr lang="ru-RU" sz="2400" spc="-10" dirty="0" smtClean="0">
                <a:latin typeface="Times New Roman"/>
                <a:cs typeface="Times New Roman"/>
              </a:rPr>
              <a:t> формы)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2960" y="4451603"/>
            <a:ext cx="4037329" cy="1957070"/>
            <a:chOff x="822960" y="4451603"/>
            <a:chExt cx="4037329" cy="1957070"/>
          </a:xfrm>
        </p:grpSpPr>
        <p:sp>
          <p:nvSpPr>
            <p:cNvPr id="20" name="object 20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3666490" y="0"/>
                  </a:moveTo>
                  <a:lnTo>
                    <a:pt x="177088" y="0"/>
                  </a:lnTo>
                  <a:lnTo>
                    <a:pt x="130011" y="6322"/>
                  </a:lnTo>
                  <a:lnTo>
                    <a:pt x="87709" y="24167"/>
                  </a:lnTo>
                  <a:lnTo>
                    <a:pt x="51868" y="51847"/>
                  </a:lnTo>
                  <a:lnTo>
                    <a:pt x="24177" y="87677"/>
                  </a:lnTo>
                  <a:lnTo>
                    <a:pt x="6325" y="129969"/>
                  </a:lnTo>
                  <a:lnTo>
                    <a:pt x="0" y="177037"/>
                  </a:lnTo>
                  <a:lnTo>
                    <a:pt x="0" y="1593799"/>
                  </a:lnTo>
                  <a:lnTo>
                    <a:pt x="6325" y="1640876"/>
                  </a:lnTo>
                  <a:lnTo>
                    <a:pt x="24177" y="1683178"/>
                  </a:lnTo>
                  <a:lnTo>
                    <a:pt x="51868" y="1719019"/>
                  </a:lnTo>
                  <a:lnTo>
                    <a:pt x="87709" y="1746710"/>
                  </a:lnTo>
                  <a:lnTo>
                    <a:pt x="130011" y="1764562"/>
                  </a:lnTo>
                  <a:lnTo>
                    <a:pt x="177088" y="1770888"/>
                  </a:lnTo>
                  <a:lnTo>
                    <a:pt x="3666490" y="1770888"/>
                  </a:lnTo>
                  <a:lnTo>
                    <a:pt x="3713558" y="1764562"/>
                  </a:lnTo>
                  <a:lnTo>
                    <a:pt x="3755850" y="1746710"/>
                  </a:lnTo>
                  <a:lnTo>
                    <a:pt x="3791680" y="1719019"/>
                  </a:lnTo>
                  <a:lnTo>
                    <a:pt x="3819360" y="1683178"/>
                  </a:lnTo>
                  <a:lnTo>
                    <a:pt x="3837205" y="1640876"/>
                  </a:lnTo>
                  <a:lnTo>
                    <a:pt x="3843528" y="1593799"/>
                  </a:lnTo>
                  <a:lnTo>
                    <a:pt x="3843528" y="177037"/>
                  </a:lnTo>
                  <a:lnTo>
                    <a:pt x="3837205" y="129969"/>
                  </a:lnTo>
                  <a:lnTo>
                    <a:pt x="3819360" y="87677"/>
                  </a:lnTo>
                  <a:lnTo>
                    <a:pt x="3791680" y="51847"/>
                  </a:lnTo>
                  <a:lnTo>
                    <a:pt x="3755850" y="24167"/>
                  </a:lnTo>
                  <a:lnTo>
                    <a:pt x="3713558" y="6322"/>
                  </a:lnTo>
                  <a:lnTo>
                    <a:pt x="3666490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0" y="177037"/>
                  </a:moveTo>
                  <a:lnTo>
                    <a:pt x="6325" y="129969"/>
                  </a:lnTo>
                  <a:lnTo>
                    <a:pt x="24177" y="87677"/>
                  </a:lnTo>
                  <a:lnTo>
                    <a:pt x="51868" y="51847"/>
                  </a:lnTo>
                  <a:lnTo>
                    <a:pt x="87709" y="24167"/>
                  </a:lnTo>
                  <a:lnTo>
                    <a:pt x="130011" y="6322"/>
                  </a:lnTo>
                  <a:lnTo>
                    <a:pt x="177088" y="0"/>
                  </a:lnTo>
                  <a:lnTo>
                    <a:pt x="3666490" y="0"/>
                  </a:lnTo>
                  <a:lnTo>
                    <a:pt x="3713558" y="6322"/>
                  </a:lnTo>
                  <a:lnTo>
                    <a:pt x="3755850" y="24167"/>
                  </a:lnTo>
                  <a:lnTo>
                    <a:pt x="3791680" y="51847"/>
                  </a:lnTo>
                  <a:lnTo>
                    <a:pt x="3819360" y="87677"/>
                  </a:lnTo>
                  <a:lnTo>
                    <a:pt x="3837205" y="129969"/>
                  </a:lnTo>
                  <a:lnTo>
                    <a:pt x="3843528" y="177037"/>
                  </a:lnTo>
                  <a:lnTo>
                    <a:pt x="3843528" y="1593799"/>
                  </a:lnTo>
                  <a:lnTo>
                    <a:pt x="3837205" y="1640876"/>
                  </a:lnTo>
                  <a:lnTo>
                    <a:pt x="3819360" y="1683178"/>
                  </a:lnTo>
                  <a:lnTo>
                    <a:pt x="3791680" y="1719019"/>
                  </a:lnTo>
                  <a:lnTo>
                    <a:pt x="3755850" y="1746710"/>
                  </a:lnTo>
                  <a:lnTo>
                    <a:pt x="3713558" y="1764562"/>
                  </a:lnTo>
                  <a:lnTo>
                    <a:pt x="3666490" y="1770888"/>
                  </a:lnTo>
                  <a:lnTo>
                    <a:pt x="177088" y="1770888"/>
                  </a:lnTo>
                  <a:lnTo>
                    <a:pt x="130011" y="1764562"/>
                  </a:lnTo>
                  <a:lnTo>
                    <a:pt x="87709" y="1746710"/>
                  </a:lnTo>
                  <a:lnTo>
                    <a:pt x="51868" y="1719019"/>
                  </a:lnTo>
                  <a:lnTo>
                    <a:pt x="24177" y="1683178"/>
                  </a:lnTo>
                  <a:lnTo>
                    <a:pt x="6325" y="1640876"/>
                  </a:lnTo>
                  <a:lnTo>
                    <a:pt x="0" y="1593799"/>
                  </a:lnTo>
                  <a:lnTo>
                    <a:pt x="0" y="1770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3666236" y="0"/>
                  </a:moveTo>
                  <a:lnTo>
                    <a:pt x="177241" y="0"/>
                  </a:lnTo>
                  <a:lnTo>
                    <a:pt x="130122" y="6332"/>
                  </a:lnTo>
                  <a:lnTo>
                    <a:pt x="87782" y="24205"/>
                  </a:lnTo>
                  <a:lnTo>
                    <a:pt x="51911" y="51927"/>
                  </a:lnTo>
                  <a:lnTo>
                    <a:pt x="24197" y="87808"/>
                  </a:lnTo>
                  <a:lnTo>
                    <a:pt x="6330" y="130160"/>
                  </a:lnTo>
                  <a:lnTo>
                    <a:pt x="0" y="177292"/>
                  </a:lnTo>
                  <a:lnTo>
                    <a:pt x="0" y="1595170"/>
                  </a:lnTo>
                  <a:lnTo>
                    <a:pt x="6330" y="1642289"/>
                  </a:lnTo>
                  <a:lnTo>
                    <a:pt x="24197" y="1684629"/>
                  </a:lnTo>
                  <a:lnTo>
                    <a:pt x="51911" y="1720500"/>
                  </a:lnTo>
                  <a:lnTo>
                    <a:pt x="87782" y="1748214"/>
                  </a:lnTo>
                  <a:lnTo>
                    <a:pt x="130122" y="1766081"/>
                  </a:lnTo>
                  <a:lnTo>
                    <a:pt x="177241" y="1772412"/>
                  </a:lnTo>
                  <a:lnTo>
                    <a:pt x="3666236" y="1772412"/>
                  </a:lnTo>
                  <a:lnTo>
                    <a:pt x="3713367" y="1766081"/>
                  </a:lnTo>
                  <a:lnTo>
                    <a:pt x="3755719" y="1748214"/>
                  </a:lnTo>
                  <a:lnTo>
                    <a:pt x="3791600" y="1720500"/>
                  </a:lnTo>
                  <a:lnTo>
                    <a:pt x="3819322" y="1684629"/>
                  </a:lnTo>
                  <a:lnTo>
                    <a:pt x="3837195" y="1642289"/>
                  </a:lnTo>
                  <a:lnTo>
                    <a:pt x="3843528" y="1595170"/>
                  </a:lnTo>
                  <a:lnTo>
                    <a:pt x="3843528" y="177292"/>
                  </a:lnTo>
                  <a:lnTo>
                    <a:pt x="3837195" y="130160"/>
                  </a:lnTo>
                  <a:lnTo>
                    <a:pt x="3819322" y="87808"/>
                  </a:lnTo>
                  <a:lnTo>
                    <a:pt x="3791600" y="51927"/>
                  </a:lnTo>
                  <a:lnTo>
                    <a:pt x="3755719" y="24205"/>
                  </a:lnTo>
                  <a:lnTo>
                    <a:pt x="3713367" y="6332"/>
                  </a:lnTo>
                  <a:lnTo>
                    <a:pt x="3666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0" y="177292"/>
                  </a:moveTo>
                  <a:lnTo>
                    <a:pt x="6330" y="130160"/>
                  </a:lnTo>
                  <a:lnTo>
                    <a:pt x="24197" y="87808"/>
                  </a:lnTo>
                  <a:lnTo>
                    <a:pt x="51911" y="51927"/>
                  </a:lnTo>
                  <a:lnTo>
                    <a:pt x="87782" y="24205"/>
                  </a:lnTo>
                  <a:lnTo>
                    <a:pt x="130122" y="6332"/>
                  </a:lnTo>
                  <a:lnTo>
                    <a:pt x="177241" y="0"/>
                  </a:lnTo>
                  <a:lnTo>
                    <a:pt x="3666236" y="0"/>
                  </a:lnTo>
                  <a:lnTo>
                    <a:pt x="3713367" y="6332"/>
                  </a:lnTo>
                  <a:lnTo>
                    <a:pt x="3755719" y="24205"/>
                  </a:lnTo>
                  <a:lnTo>
                    <a:pt x="3791600" y="51927"/>
                  </a:lnTo>
                  <a:lnTo>
                    <a:pt x="3819322" y="87808"/>
                  </a:lnTo>
                  <a:lnTo>
                    <a:pt x="3837195" y="130160"/>
                  </a:lnTo>
                  <a:lnTo>
                    <a:pt x="3843528" y="177292"/>
                  </a:lnTo>
                  <a:lnTo>
                    <a:pt x="3843528" y="1595170"/>
                  </a:lnTo>
                  <a:lnTo>
                    <a:pt x="3837195" y="1642289"/>
                  </a:lnTo>
                  <a:lnTo>
                    <a:pt x="3819322" y="1684629"/>
                  </a:lnTo>
                  <a:lnTo>
                    <a:pt x="3791600" y="1720500"/>
                  </a:lnTo>
                  <a:lnTo>
                    <a:pt x="3755719" y="1748214"/>
                  </a:lnTo>
                  <a:lnTo>
                    <a:pt x="3713367" y="1766081"/>
                  </a:lnTo>
                  <a:lnTo>
                    <a:pt x="3666236" y="1772412"/>
                  </a:lnTo>
                  <a:lnTo>
                    <a:pt x="177241" y="1772412"/>
                  </a:lnTo>
                  <a:lnTo>
                    <a:pt x="130122" y="1766081"/>
                  </a:lnTo>
                  <a:lnTo>
                    <a:pt x="87782" y="1748214"/>
                  </a:lnTo>
                  <a:lnTo>
                    <a:pt x="51911" y="1720500"/>
                  </a:lnTo>
                  <a:lnTo>
                    <a:pt x="24197" y="1684629"/>
                  </a:lnTo>
                  <a:lnTo>
                    <a:pt x="6330" y="1642289"/>
                  </a:lnTo>
                  <a:lnTo>
                    <a:pt x="0" y="1595170"/>
                  </a:lnTo>
                  <a:lnTo>
                    <a:pt x="0" y="17729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9255" y="4661154"/>
            <a:ext cx="3545840" cy="165353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indent="-1905" algn="ctr">
              <a:lnSpc>
                <a:spcPts val="2480"/>
              </a:lnSpc>
              <a:spcBef>
                <a:spcPts val="51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ОВЗ,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инвалидностью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marL="207645" marR="201930" indent="1905" algn="ctr">
              <a:lnSpc>
                <a:spcPts val="248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29200" y="4440935"/>
            <a:ext cx="2430780" cy="1850389"/>
            <a:chOff x="5029200" y="4440935"/>
            <a:chExt cx="2430780" cy="1850389"/>
          </a:xfrm>
        </p:grpSpPr>
        <p:sp>
          <p:nvSpPr>
            <p:cNvPr id="26" name="object 26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2070861" y="0"/>
                  </a:moveTo>
                  <a:lnTo>
                    <a:pt x="166369" y="0"/>
                  </a:lnTo>
                  <a:lnTo>
                    <a:pt x="122164" y="5947"/>
                  </a:lnTo>
                  <a:lnTo>
                    <a:pt x="82427" y="22728"/>
                  </a:lnTo>
                  <a:lnTo>
                    <a:pt x="48752" y="48752"/>
                  </a:lnTo>
                  <a:lnTo>
                    <a:pt x="22728" y="82427"/>
                  </a:lnTo>
                  <a:lnTo>
                    <a:pt x="5947" y="122164"/>
                  </a:lnTo>
                  <a:lnTo>
                    <a:pt x="0" y="166370"/>
                  </a:lnTo>
                  <a:lnTo>
                    <a:pt x="0" y="1497787"/>
                  </a:lnTo>
                  <a:lnTo>
                    <a:pt x="5947" y="1542027"/>
                  </a:lnTo>
                  <a:lnTo>
                    <a:pt x="22728" y="1581782"/>
                  </a:lnTo>
                  <a:lnTo>
                    <a:pt x="48752" y="1615463"/>
                  </a:lnTo>
                  <a:lnTo>
                    <a:pt x="82427" y="1641486"/>
                  </a:lnTo>
                  <a:lnTo>
                    <a:pt x="122164" y="1658263"/>
                  </a:lnTo>
                  <a:lnTo>
                    <a:pt x="166369" y="1664208"/>
                  </a:lnTo>
                  <a:lnTo>
                    <a:pt x="2070861" y="1664208"/>
                  </a:lnTo>
                  <a:lnTo>
                    <a:pt x="2115067" y="1658263"/>
                  </a:lnTo>
                  <a:lnTo>
                    <a:pt x="2154804" y="1641486"/>
                  </a:lnTo>
                  <a:lnTo>
                    <a:pt x="2188479" y="1615463"/>
                  </a:lnTo>
                  <a:lnTo>
                    <a:pt x="2214503" y="1581782"/>
                  </a:lnTo>
                  <a:lnTo>
                    <a:pt x="2231284" y="1542027"/>
                  </a:lnTo>
                  <a:lnTo>
                    <a:pt x="2237231" y="1497787"/>
                  </a:lnTo>
                  <a:lnTo>
                    <a:pt x="2237231" y="166370"/>
                  </a:lnTo>
                  <a:lnTo>
                    <a:pt x="2231284" y="122164"/>
                  </a:lnTo>
                  <a:lnTo>
                    <a:pt x="2214503" y="82427"/>
                  </a:lnTo>
                  <a:lnTo>
                    <a:pt x="2188479" y="48752"/>
                  </a:lnTo>
                  <a:lnTo>
                    <a:pt x="2154804" y="22728"/>
                  </a:lnTo>
                  <a:lnTo>
                    <a:pt x="2115067" y="5947"/>
                  </a:lnTo>
                  <a:lnTo>
                    <a:pt x="2070861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0" y="166370"/>
                  </a:moveTo>
                  <a:lnTo>
                    <a:pt x="5947" y="122164"/>
                  </a:lnTo>
                  <a:lnTo>
                    <a:pt x="22728" y="82427"/>
                  </a:lnTo>
                  <a:lnTo>
                    <a:pt x="48752" y="48752"/>
                  </a:lnTo>
                  <a:lnTo>
                    <a:pt x="82427" y="22728"/>
                  </a:lnTo>
                  <a:lnTo>
                    <a:pt x="122164" y="5947"/>
                  </a:lnTo>
                  <a:lnTo>
                    <a:pt x="166369" y="0"/>
                  </a:lnTo>
                  <a:lnTo>
                    <a:pt x="2070861" y="0"/>
                  </a:lnTo>
                  <a:lnTo>
                    <a:pt x="2115067" y="5947"/>
                  </a:lnTo>
                  <a:lnTo>
                    <a:pt x="2154804" y="22728"/>
                  </a:lnTo>
                  <a:lnTo>
                    <a:pt x="2188479" y="48752"/>
                  </a:lnTo>
                  <a:lnTo>
                    <a:pt x="2214503" y="82427"/>
                  </a:lnTo>
                  <a:lnTo>
                    <a:pt x="2231284" y="122164"/>
                  </a:lnTo>
                  <a:lnTo>
                    <a:pt x="2237231" y="166370"/>
                  </a:lnTo>
                  <a:lnTo>
                    <a:pt x="2237231" y="1497787"/>
                  </a:lnTo>
                  <a:lnTo>
                    <a:pt x="2231284" y="1542027"/>
                  </a:lnTo>
                  <a:lnTo>
                    <a:pt x="2214503" y="1581782"/>
                  </a:lnTo>
                  <a:lnTo>
                    <a:pt x="2188479" y="1615463"/>
                  </a:lnTo>
                  <a:lnTo>
                    <a:pt x="2154804" y="1641486"/>
                  </a:lnTo>
                  <a:lnTo>
                    <a:pt x="2115067" y="1658263"/>
                  </a:lnTo>
                  <a:lnTo>
                    <a:pt x="2070861" y="1664208"/>
                  </a:lnTo>
                  <a:lnTo>
                    <a:pt x="166369" y="1664208"/>
                  </a:lnTo>
                  <a:lnTo>
                    <a:pt x="122164" y="1658263"/>
                  </a:lnTo>
                  <a:lnTo>
                    <a:pt x="82427" y="1641486"/>
                  </a:lnTo>
                  <a:lnTo>
                    <a:pt x="48752" y="1615463"/>
                  </a:lnTo>
                  <a:lnTo>
                    <a:pt x="22728" y="1581782"/>
                  </a:lnTo>
                  <a:lnTo>
                    <a:pt x="5947" y="1542027"/>
                  </a:lnTo>
                  <a:lnTo>
                    <a:pt x="0" y="1497787"/>
                  </a:lnTo>
                  <a:lnTo>
                    <a:pt x="0" y="1663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2070607" y="0"/>
                  </a:moveTo>
                  <a:lnTo>
                    <a:pt x="166624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3"/>
                  </a:lnTo>
                  <a:lnTo>
                    <a:pt x="0" y="1499158"/>
                  </a:lnTo>
                  <a:lnTo>
                    <a:pt x="5948" y="1543441"/>
                  </a:lnTo>
                  <a:lnTo>
                    <a:pt x="22737" y="1583232"/>
                  </a:lnTo>
                  <a:lnTo>
                    <a:pt x="48783" y="1616944"/>
                  </a:lnTo>
                  <a:lnTo>
                    <a:pt x="82502" y="1642990"/>
                  </a:lnTo>
                  <a:lnTo>
                    <a:pt x="122310" y="1659782"/>
                  </a:lnTo>
                  <a:lnTo>
                    <a:pt x="166624" y="1665731"/>
                  </a:lnTo>
                  <a:lnTo>
                    <a:pt x="2070607" y="1665731"/>
                  </a:lnTo>
                  <a:lnTo>
                    <a:pt x="2114921" y="1659782"/>
                  </a:lnTo>
                  <a:lnTo>
                    <a:pt x="2154729" y="1642990"/>
                  </a:lnTo>
                  <a:lnTo>
                    <a:pt x="2188448" y="1616944"/>
                  </a:lnTo>
                  <a:lnTo>
                    <a:pt x="2214494" y="1583232"/>
                  </a:lnTo>
                  <a:lnTo>
                    <a:pt x="2231283" y="1543441"/>
                  </a:lnTo>
                  <a:lnTo>
                    <a:pt x="2237231" y="1499158"/>
                  </a:lnTo>
                  <a:lnTo>
                    <a:pt x="2237231" y="166623"/>
                  </a:lnTo>
                  <a:lnTo>
                    <a:pt x="2231283" y="122310"/>
                  </a:lnTo>
                  <a:lnTo>
                    <a:pt x="2214494" y="82502"/>
                  </a:lnTo>
                  <a:lnTo>
                    <a:pt x="2188448" y="48783"/>
                  </a:lnTo>
                  <a:lnTo>
                    <a:pt x="2154729" y="22737"/>
                  </a:lnTo>
                  <a:lnTo>
                    <a:pt x="2114921" y="5948"/>
                  </a:lnTo>
                  <a:lnTo>
                    <a:pt x="20706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0" y="166623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2070607" y="0"/>
                  </a:lnTo>
                  <a:lnTo>
                    <a:pt x="2114921" y="5948"/>
                  </a:lnTo>
                  <a:lnTo>
                    <a:pt x="2154729" y="22737"/>
                  </a:lnTo>
                  <a:lnTo>
                    <a:pt x="2188448" y="48783"/>
                  </a:lnTo>
                  <a:lnTo>
                    <a:pt x="2214494" y="82502"/>
                  </a:lnTo>
                  <a:lnTo>
                    <a:pt x="2231283" y="122310"/>
                  </a:lnTo>
                  <a:lnTo>
                    <a:pt x="2237231" y="166623"/>
                  </a:lnTo>
                  <a:lnTo>
                    <a:pt x="2237231" y="1499158"/>
                  </a:lnTo>
                  <a:lnTo>
                    <a:pt x="2231283" y="1543441"/>
                  </a:lnTo>
                  <a:lnTo>
                    <a:pt x="2214494" y="1583232"/>
                  </a:lnTo>
                  <a:lnTo>
                    <a:pt x="2188448" y="1616944"/>
                  </a:lnTo>
                  <a:lnTo>
                    <a:pt x="2154729" y="1642990"/>
                  </a:lnTo>
                  <a:lnTo>
                    <a:pt x="2114921" y="1659782"/>
                  </a:lnTo>
                  <a:lnTo>
                    <a:pt x="2070607" y="1665731"/>
                  </a:lnTo>
                  <a:lnTo>
                    <a:pt x="166624" y="1665731"/>
                  </a:lnTo>
                  <a:lnTo>
                    <a:pt x="122310" y="1659782"/>
                  </a:lnTo>
                  <a:lnTo>
                    <a:pt x="82502" y="1642990"/>
                  </a:lnTo>
                  <a:lnTo>
                    <a:pt x="48783" y="1616944"/>
                  </a:lnTo>
                  <a:lnTo>
                    <a:pt x="22737" y="1583232"/>
                  </a:lnTo>
                  <a:lnTo>
                    <a:pt x="5948" y="1543441"/>
                  </a:lnTo>
                  <a:lnTo>
                    <a:pt x="0" y="1499158"/>
                  </a:lnTo>
                  <a:lnTo>
                    <a:pt x="0" y="16662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92039" y="4596765"/>
            <a:ext cx="1886585" cy="165353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680720">
              <a:lnSpc>
                <a:spcPct val="86300"/>
              </a:lnSpc>
              <a:spcBef>
                <a:spcPts val="495"/>
              </a:spcBef>
            </a:pP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осваивающих</a:t>
            </a:r>
            <a:endParaRPr sz="2400">
              <a:latin typeface="Times New Roman"/>
              <a:cs typeface="Times New Roman"/>
            </a:endParaRPr>
          </a:p>
          <a:p>
            <a:pPr marL="410209">
              <a:lnSpc>
                <a:spcPts val="2285"/>
              </a:lnSpc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ООП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364490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618476" y="2238755"/>
            <a:ext cx="3987165" cy="1943100"/>
            <a:chOff x="7618476" y="2238755"/>
            <a:chExt cx="3987165" cy="1943100"/>
          </a:xfrm>
        </p:grpSpPr>
        <p:sp>
          <p:nvSpPr>
            <p:cNvPr id="32" name="object 32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3617341" y="0"/>
                  </a:moveTo>
                  <a:lnTo>
                    <a:pt x="175895" y="0"/>
                  </a:lnTo>
                  <a:lnTo>
                    <a:pt x="129131" y="6282"/>
                  </a:lnTo>
                  <a:lnTo>
                    <a:pt x="87112" y="24012"/>
                  </a:lnTo>
                  <a:lnTo>
                    <a:pt x="51514" y="51514"/>
                  </a:lnTo>
                  <a:lnTo>
                    <a:pt x="24012" y="87112"/>
                  </a:lnTo>
                  <a:lnTo>
                    <a:pt x="6282" y="129131"/>
                  </a:lnTo>
                  <a:lnTo>
                    <a:pt x="0" y="175895"/>
                  </a:lnTo>
                  <a:lnTo>
                    <a:pt x="0" y="1582801"/>
                  </a:lnTo>
                  <a:lnTo>
                    <a:pt x="6282" y="1629564"/>
                  </a:lnTo>
                  <a:lnTo>
                    <a:pt x="24012" y="1671583"/>
                  </a:lnTo>
                  <a:lnTo>
                    <a:pt x="51514" y="1707181"/>
                  </a:lnTo>
                  <a:lnTo>
                    <a:pt x="87112" y="1734683"/>
                  </a:lnTo>
                  <a:lnTo>
                    <a:pt x="129131" y="1752413"/>
                  </a:lnTo>
                  <a:lnTo>
                    <a:pt x="175895" y="1758696"/>
                  </a:lnTo>
                  <a:lnTo>
                    <a:pt x="3617341" y="1758696"/>
                  </a:lnTo>
                  <a:lnTo>
                    <a:pt x="3664104" y="1752413"/>
                  </a:lnTo>
                  <a:lnTo>
                    <a:pt x="3706123" y="1734683"/>
                  </a:lnTo>
                  <a:lnTo>
                    <a:pt x="3741721" y="1707181"/>
                  </a:lnTo>
                  <a:lnTo>
                    <a:pt x="3769223" y="1671583"/>
                  </a:lnTo>
                  <a:lnTo>
                    <a:pt x="3786953" y="1629564"/>
                  </a:lnTo>
                  <a:lnTo>
                    <a:pt x="3793235" y="1582801"/>
                  </a:lnTo>
                  <a:lnTo>
                    <a:pt x="3793235" y="175895"/>
                  </a:lnTo>
                  <a:lnTo>
                    <a:pt x="3786953" y="129131"/>
                  </a:lnTo>
                  <a:lnTo>
                    <a:pt x="3769223" y="87112"/>
                  </a:lnTo>
                  <a:lnTo>
                    <a:pt x="3741721" y="51514"/>
                  </a:lnTo>
                  <a:lnTo>
                    <a:pt x="3706123" y="24012"/>
                  </a:lnTo>
                  <a:lnTo>
                    <a:pt x="3664104" y="6282"/>
                  </a:lnTo>
                  <a:lnTo>
                    <a:pt x="36173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0" y="175895"/>
                  </a:moveTo>
                  <a:lnTo>
                    <a:pt x="6282" y="129131"/>
                  </a:lnTo>
                  <a:lnTo>
                    <a:pt x="24012" y="87112"/>
                  </a:lnTo>
                  <a:lnTo>
                    <a:pt x="51514" y="51514"/>
                  </a:lnTo>
                  <a:lnTo>
                    <a:pt x="87112" y="24012"/>
                  </a:lnTo>
                  <a:lnTo>
                    <a:pt x="129131" y="6282"/>
                  </a:lnTo>
                  <a:lnTo>
                    <a:pt x="175895" y="0"/>
                  </a:lnTo>
                  <a:lnTo>
                    <a:pt x="3617341" y="0"/>
                  </a:lnTo>
                  <a:lnTo>
                    <a:pt x="3664104" y="6282"/>
                  </a:lnTo>
                  <a:lnTo>
                    <a:pt x="3706123" y="24012"/>
                  </a:lnTo>
                  <a:lnTo>
                    <a:pt x="3741721" y="51514"/>
                  </a:lnTo>
                  <a:lnTo>
                    <a:pt x="3769223" y="87112"/>
                  </a:lnTo>
                  <a:lnTo>
                    <a:pt x="3786953" y="129131"/>
                  </a:lnTo>
                  <a:lnTo>
                    <a:pt x="3793235" y="175895"/>
                  </a:lnTo>
                  <a:lnTo>
                    <a:pt x="3793235" y="1582801"/>
                  </a:lnTo>
                  <a:lnTo>
                    <a:pt x="3786953" y="1629564"/>
                  </a:lnTo>
                  <a:lnTo>
                    <a:pt x="3769223" y="1671583"/>
                  </a:lnTo>
                  <a:lnTo>
                    <a:pt x="3741721" y="1707181"/>
                  </a:lnTo>
                  <a:lnTo>
                    <a:pt x="3706123" y="1734683"/>
                  </a:lnTo>
                  <a:lnTo>
                    <a:pt x="3664104" y="1752413"/>
                  </a:lnTo>
                  <a:lnTo>
                    <a:pt x="3617341" y="1758696"/>
                  </a:lnTo>
                  <a:lnTo>
                    <a:pt x="175895" y="1758696"/>
                  </a:lnTo>
                  <a:lnTo>
                    <a:pt x="129131" y="1752413"/>
                  </a:lnTo>
                  <a:lnTo>
                    <a:pt x="87112" y="1734683"/>
                  </a:lnTo>
                  <a:lnTo>
                    <a:pt x="51514" y="1707181"/>
                  </a:lnTo>
                  <a:lnTo>
                    <a:pt x="24012" y="1671583"/>
                  </a:lnTo>
                  <a:lnTo>
                    <a:pt x="6282" y="1629564"/>
                  </a:lnTo>
                  <a:lnTo>
                    <a:pt x="0" y="1582801"/>
                  </a:lnTo>
                  <a:lnTo>
                    <a:pt x="0" y="1758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3617468" y="0"/>
                  </a:moveTo>
                  <a:lnTo>
                    <a:pt x="175768" y="0"/>
                  </a:lnTo>
                  <a:lnTo>
                    <a:pt x="129013" y="6272"/>
                  </a:lnTo>
                  <a:lnTo>
                    <a:pt x="87018" y="23979"/>
                  </a:lnTo>
                  <a:lnTo>
                    <a:pt x="51450" y="51450"/>
                  </a:lnTo>
                  <a:lnTo>
                    <a:pt x="23979" y="87018"/>
                  </a:lnTo>
                  <a:lnTo>
                    <a:pt x="6272" y="129013"/>
                  </a:lnTo>
                  <a:lnTo>
                    <a:pt x="0" y="175767"/>
                  </a:lnTo>
                  <a:lnTo>
                    <a:pt x="0" y="1581404"/>
                  </a:lnTo>
                  <a:lnTo>
                    <a:pt x="6272" y="1628158"/>
                  </a:lnTo>
                  <a:lnTo>
                    <a:pt x="23979" y="1670153"/>
                  </a:lnTo>
                  <a:lnTo>
                    <a:pt x="51450" y="1705721"/>
                  </a:lnTo>
                  <a:lnTo>
                    <a:pt x="87018" y="1733192"/>
                  </a:lnTo>
                  <a:lnTo>
                    <a:pt x="129013" y="1750899"/>
                  </a:lnTo>
                  <a:lnTo>
                    <a:pt x="175768" y="1757172"/>
                  </a:lnTo>
                  <a:lnTo>
                    <a:pt x="3617468" y="1757172"/>
                  </a:lnTo>
                  <a:lnTo>
                    <a:pt x="3664222" y="1750899"/>
                  </a:lnTo>
                  <a:lnTo>
                    <a:pt x="3706217" y="1733192"/>
                  </a:lnTo>
                  <a:lnTo>
                    <a:pt x="3741785" y="1705721"/>
                  </a:lnTo>
                  <a:lnTo>
                    <a:pt x="3769256" y="1670153"/>
                  </a:lnTo>
                  <a:lnTo>
                    <a:pt x="3786963" y="1628158"/>
                  </a:lnTo>
                  <a:lnTo>
                    <a:pt x="3793236" y="1581404"/>
                  </a:lnTo>
                  <a:lnTo>
                    <a:pt x="3793236" y="175767"/>
                  </a:lnTo>
                  <a:lnTo>
                    <a:pt x="3786963" y="129013"/>
                  </a:lnTo>
                  <a:lnTo>
                    <a:pt x="3769256" y="87018"/>
                  </a:lnTo>
                  <a:lnTo>
                    <a:pt x="3741785" y="51450"/>
                  </a:lnTo>
                  <a:lnTo>
                    <a:pt x="3706217" y="23979"/>
                  </a:lnTo>
                  <a:lnTo>
                    <a:pt x="3664222" y="6272"/>
                  </a:lnTo>
                  <a:lnTo>
                    <a:pt x="36174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0" y="175767"/>
                  </a:moveTo>
                  <a:lnTo>
                    <a:pt x="6272" y="129013"/>
                  </a:lnTo>
                  <a:lnTo>
                    <a:pt x="23979" y="87018"/>
                  </a:lnTo>
                  <a:lnTo>
                    <a:pt x="51450" y="51450"/>
                  </a:lnTo>
                  <a:lnTo>
                    <a:pt x="87018" y="23979"/>
                  </a:lnTo>
                  <a:lnTo>
                    <a:pt x="129013" y="6272"/>
                  </a:lnTo>
                  <a:lnTo>
                    <a:pt x="175768" y="0"/>
                  </a:lnTo>
                  <a:lnTo>
                    <a:pt x="3617468" y="0"/>
                  </a:lnTo>
                  <a:lnTo>
                    <a:pt x="3664222" y="6272"/>
                  </a:lnTo>
                  <a:lnTo>
                    <a:pt x="3706217" y="23979"/>
                  </a:lnTo>
                  <a:lnTo>
                    <a:pt x="3741785" y="51450"/>
                  </a:lnTo>
                  <a:lnTo>
                    <a:pt x="3769256" y="87018"/>
                  </a:lnTo>
                  <a:lnTo>
                    <a:pt x="3786963" y="129013"/>
                  </a:lnTo>
                  <a:lnTo>
                    <a:pt x="3793236" y="175767"/>
                  </a:lnTo>
                  <a:lnTo>
                    <a:pt x="3793236" y="1581404"/>
                  </a:lnTo>
                  <a:lnTo>
                    <a:pt x="3786963" y="1628158"/>
                  </a:lnTo>
                  <a:lnTo>
                    <a:pt x="3769256" y="1670153"/>
                  </a:lnTo>
                  <a:lnTo>
                    <a:pt x="3741785" y="1705721"/>
                  </a:lnTo>
                  <a:lnTo>
                    <a:pt x="3706217" y="1733192"/>
                  </a:lnTo>
                  <a:lnTo>
                    <a:pt x="3664222" y="1750899"/>
                  </a:lnTo>
                  <a:lnTo>
                    <a:pt x="3617468" y="1757172"/>
                  </a:lnTo>
                  <a:lnTo>
                    <a:pt x="175768" y="1757172"/>
                  </a:lnTo>
                  <a:lnTo>
                    <a:pt x="129013" y="1750899"/>
                  </a:lnTo>
                  <a:lnTo>
                    <a:pt x="87018" y="1733192"/>
                  </a:lnTo>
                  <a:lnTo>
                    <a:pt x="51450" y="1705721"/>
                  </a:lnTo>
                  <a:lnTo>
                    <a:pt x="23979" y="1670153"/>
                  </a:lnTo>
                  <a:lnTo>
                    <a:pt x="6272" y="1628158"/>
                  </a:lnTo>
                  <a:lnTo>
                    <a:pt x="0" y="1581404"/>
                  </a:lnTo>
                  <a:lnTo>
                    <a:pt x="0" y="17576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69617" y="2404045"/>
            <a:ext cx="3629216" cy="184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ГВЭ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25"/>
              </a:spcBef>
            </a:pPr>
            <a:r>
              <a:rPr lang="ru-RU" sz="2400" dirty="0" smtClean="0">
                <a:latin typeface="Times New Roman"/>
                <a:cs typeface="Times New Roman"/>
              </a:rPr>
              <a:t>(с</a:t>
            </a:r>
            <a:r>
              <a:rPr lang="ru-RU" sz="2400" spc="-4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использованием</a:t>
            </a:r>
            <a:r>
              <a:rPr lang="ru-RU" sz="2400" spc="-4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КИМ</a:t>
            </a:r>
            <a:r>
              <a:rPr lang="ru-RU" sz="2400" spc="-30" dirty="0" smtClean="0">
                <a:latin typeface="Times New Roman"/>
                <a:cs typeface="Times New Roman"/>
              </a:rPr>
              <a:t> </a:t>
            </a:r>
            <a:r>
              <a:rPr lang="ru-RU" sz="2400" spc="-50" dirty="0" smtClean="0">
                <a:latin typeface="Times New Roman"/>
                <a:cs typeface="Times New Roman"/>
              </a:rPr>
              <a:t>- </a:t>
            </a:r>
            <a:r>
              <a:rPr lang="ru-RU" sz="2400" spc="-10" dirty="0" smtClean="0">
                <a:latin typeface="Times New Roman"/>
                <a:cs typeface="Times New Roman"/>
              </a:rPr>
              <a:t>комплексов</a:t>
            </a:r>
            <a:r>
              <a:rPr lang="ru-RU" sz="2400" spc="-13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заданий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algn="ctr">
              <a:lnSpc>
                <a:spcPts val="2470"/>
              </a:lnSpc>
            </a:pPr>
            <a:r>
              <a:rPr lang="ru-RU" sz="2400" spc="-10" dirty="0" smtClean="0">
                <a:latin typeface="Times New Roman"/>
                <a:cs typeface="Times New Roman"/>
              </a:rPr>
              <a:t>стандартизированной формы)</a:t>
            </a:r>
            <a:endParaRPr lang="ru-RU" sz="24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29143" y="4450079"/>
            <a:ext cx="4008120" cy="1984375"/>
            <a:chOff x="7629143" y="4450079"/>
            <a:chExt cx="4008120" cy="1984375"/>
          </a:xfrm>
        </p:grpSpPr>
        <p:sp>
          <p:nvSpPr>
            <p:cNvPr id="38" name="object 38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27" y="1793414"/>
                  </a:lnTo>
                  <a:lnTo>
                    <a:pt x="3725408" y="1775270"/>
                  </a:lnTo>
                  <a:lnTo>
                    <a:pt x="3761835" y="1747127"/>
                  </a:lnTo>
                  <a:lnTo>
                    <a:pt x="3789985" y="1710701"/>
                  </a:lnTo>
                  <a:lnTo>
                    <a:pt x="3808138" y="1667706"/>
                  </a:lnTo>
                  <a:lnTo>
                    <a:pt x="3814571" y="1619859"/>
                  </a:lnTo>
                  <a:lnTo>
                    <a:pt x="3814571" y="179959"/>
                  </a:lnTo>
                  <a:lnTo>
                    <a:pt x="3808138" y="132100"/>
                  </a:lnTo>
                  <a:lnTo>
                    <a:pt x="3789985" y="89106"/>
                  </a:lnTo>
                  <a:lnTo>
                    <a:pt x="3761835" y="52689"/>
                  </a:lnTo>
                  <a:lnTo>
                    <a:pt x="3725408" y="24558"/>
                  </a:lnTo>
                  <a:lnTo>
                    <a:pt x="3682427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27" y="6424"/>
                  </a:lnTo>
                  <a:lnTo>
                    <a:pt x="3725408" y="24558"/>
                  </a:lnTo>
                  <a:lnTo>
                    <a:pt x="3761835" y="52689"/>
                  </a:lnTo>
                  <a:lnTo>
                    <a:pt x="3789985" y="89106"/>
                  </a:lnTo>
                  <a:lnTo>
                    <a:pt x="3808138" y="132100"/>
                  </a:lnTo>
                  <a:lnTo>
                    <a:pt x="3814571" y="179959"/>
                  </a:lnTo>
                  <a:lnTo>
                    <a:pt x="3814571" y="1619859"/>
                  </a:lnTo>
                  <a:lnTo>
                    <a:pt x="3808138" y="1667706"/>
                  </a:lnTo>
                  <a:lnTo>
                    <a:pt x="3789985" y="1710701"/>
                  </a:lnTo>
                  <a:lnTo>
                    <a:pt x="3761835" y="1747127"/>
                  </a:lnTo>
                  <a:lnTo>
                    <a:pt x="3725408" y="1775270"/>
                  </a:lnTo>
                  <a:lnTo>
                    <a:pt x="3682427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71" y="1793414"/>
                  </a:lnTo>
                  <a:lnTo>
                    <a:pt x="3725465" y="1775270"/>
                  </a:lnTo>
                  <a:lnTo>
                    <a:pt x="3761882" y="1747127"/>
                  </a:lnTo>
                  <a:lnTo>
                    <a:pt x="3790013" y="1710701"/>
                  </a:lnTo>
                  <a:lnTo>
                    <a:pt x="3808147" y="1667706"/>
                  </a:lnTo>
                  <a:lnTo>
                    <a:pt x="3814572" y="1619859"/>
                  </a:lnTo>
                  <a:lnTo>
                    <a:pt x="3814572" y="179959"/>
                  </a:lnTo>
                  <a:lnTo>
                    <a:pt x="3808147" y="132100"/>
                  </a:lnTo>
                  <a:lnTo>
                    <a:pt x="3790013" y="89106"/>
                  </a:lnTo>
                  <a:lnTo>
                    <a:pt x="3761882" y="52689"/>
                  </a:lnTo>
                  <a:lnTo>
                    <a:pt x="3725465" y="24558"/>
                  </a:lnTo>
                  <a:lnTo>
                    <a:pt x="3682471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71" y="6424"/>
                  </a:lnTo>
                  <a:lnTo>
                    <a:pt x="3725465" y="24558"/>
                  </a:lnTo>
                  <a:lnTo>
                    <a:pt x="3761882" y="52689"/>
                  </a:lnTo>
                  <a:lnTo>
                    <a:pt x="3790013" y="89106"/>
                  </a:lnTo>
                  <a:lnTo>
                    <a:pt x="3808147" y="132100"/>
                  </a:lnTo>
                  <a:lnTo>
                    <a:pt x="3814572" y="179959"/>
                  </a:lnTo>
                  <a:lnTo>
                    <a:pt x="3814572" y="1619859"/>
                  </a:lnTo>
                  <a:lnTo>
                    <a:pt x="3808147" y="1667706"/>
                  </a:lnTo>
                  <a:lnTo>
                    <a:pt x="3790013" y="1710701"/>
                  </a:lnTo>
                  <a:lnTo>
                    <a:pt x="3761882" y="1747127"/>
                  </a:lnTo>
                  <a:lnTo>
                    <a:pt x="3725465" y="1775270"/>
                  </a:lnTo>
                  <a:lnTo>
                    <a:pt x="3682471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52993" y="4673041"/>
            <a:ext cx="3545840" cy="16541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-1270" algn="ctr">
              <a:lnSpc>
                <a:spcPts val="2490"/>
              </a:lnSpc>
              <a:spcBef>
                <a:spcPts val="509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ОВЗ</a:t>
            </a:r>
            <a:r>
              <a:rPr sz="2400" spc="-2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инвалидностью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0"/>
              </a:lnSpc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11"/>
          <p:cNvSpPr txBox="1">
            <a:spLocks/>
          </p:cNvSpPr>
          <p:nvPr/>
        </p:nvSpPr>
        <p:spPr>
          <a:xfrm>
            <a:off x="-284082" y="50017"/>
            <a:ext cx="7738474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3600" dirty="0">
                <a:solidFill>
                  <a:srgbClr val="002060"/>
                </a:solidFill>
                <a:latin typeface="Calibri" panose="020F0502020204030204"/>
                <a:cs typeface="+mj-cs"/>
              </a:rPr>
              <a:t>Формы проведения аттестации для выпускников с ОВЗ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37" y="0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65" y="899181"/>
            <a:ext cx="11122430" cy="578425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Изменена дополнительная дата проведения итогового сочинения (изложения) 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Вместо </a:t>
            </a:r>
            <a:r>
              <a:rPr lang="ru-RU" i="1" dirty="0"/>
              <a:t>первой рабочей среды мая – вторая среда апреля (п. 30</a:t>
            </a:r>
            <a:r>
              <a:rPr lang="ru-RU" i="1" dirty="0" smtClean="0"/>
              <a:t>)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	Установлены следующие сроки</a:t>
            </a:r>
            <a:r>
              <a:rPr lang="ru-RU" i="1" dirty="0" smtClean="0"/>
              <a:t>:</a:t>
            </a:r>
          </a:p>
          <a:p>
            <a:pPr marL="0" indent="0">
              <a:buNone/>
            </a:pPr>
            <a:r>
              <a:rPr lang="ru-RU" i="1" dirty="0" smtClean="0"/>
              <a:t>	Основная дата – первая среда декабря – </a:t>
            </a:r>
            <a:r>
              <a:rPr lang="ru-RU" i="1" dirty="0" smtClean="0">
                <a:solidFill>
                  <a:srgbClr val="FF0000"/>
                </a:solidFill>
              </a:rPr>
              <a:t>6 декабря 2023</a:t>
            </a:r>
            <a:r>
              <a:rPr lang="ru-RU" i="1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	Дополнительная дата - </a:t>
            </a:r>
            <a:r>
              <a:rPr lang="ru-RU" i="1" dirty="0"/>
              <a:t>первая среда </a:t>
            </a:r>
            <a:r>
              <a:rPr lang="ru-RU" i="1" dirty="0" smtClean="0"/>
              <a:t>февраля </a:t>
            </a:r>
            <a:r>
              <a:rPr lang="ru-RU" i="1" dirty="0"/>
              <a:t>– </a:t>
            </a:r>
            <a:r>
              <a:rPr lang="ru-RU" i="1" dirty="0" smtClean="0">
                <a:solidFill>
                  <a:srgbClr val="FF0000"/>
                </a:solidFill>
              </a:rPr>
              <a:t>7 февраля 2024</a:t>
            </a:r>
            <a:r>
              <a:rPr lang="ru-RU" i="1" dirty="0" smtClean="0"/>
              <a:t>;</a:t>
            </a: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	Дополнительная </a:t>
            </a:r>
            <a:r>
              <a:rPr lang="ru-RU" i="1" dirty="0"/>
              <a:t>дата </a:t>
            </a:r>
            <a:r>
              <a:rPr lang="ru-RU" i="1" dirty="0" smtClean="0"/>
              <a:t>– вторая </a:t>
            </a:r>
            <a:r>
              <a:rPr lang="ru-RU" i="1" dirty="0"/>
              <a:t>среда </a:t>
            </a:r>
            <a:r>
              <a:rPr lang="ru-RU" i="1" dirty="0" smtClean="0"/>
              <a:t>апреля </a:t>
            </a:r>
            <a:r>
              <a:rPr lang="ru-RU" i="1" dirty="0"/>
              <a:t>– </a:t>
            </a:r>
            <a:r>
              <a:rPr lang="ru-RU" i="1" dirty="0" smtClean="0">
                <a:solidFill>
                  <a:srgbClr val="FF0000"/>
                </a:solidFill>
              </a:rPr>
              <a:t>10 апреля 2024</a:t>
            </a:r>
            <a:r>
              <a:rPr lang="ru-RU" i="1" dirty="0" smtClean="0"/>
              <a:t>.</a:t>
            </a:r>
            <a:endParaRPr lang="ru-RU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Изменены сроки, в которые выпускники прошлых лет могут участвовать в ЕГЭ (п. 51)- резервные сроки основного периода проведения экзаменов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Сокращены </a:t>
            </a:r>
            <a:r>
              <a:rPr lang="ru-RU" dirty="0">
                <a:solidFill>
                  <a:srgbClr val="FF0000"/>
                </a:solidFill>
              </a:rPr>
              <a:t>сроки обработки </a:t>
            </a:r>
            <a:r>
              <a:rPr lang="ru-RU" dirty="0"/>
              <a:t>и проверки экзаменационных работ </a:t>
            </a:r>
            <a:r>
              <a:rPr lang="ru-RU" dirty="0" smtClean="0">
                <a:solidFill>
                  <a:srgbClr val="FF0000"/>
                </a:solidFill>
              </a:rPr>
              <a:t>КЕГЭ</a:t>
            </a:r>
            <a:r>
              <a:rPr lang="ru-RU" dirty="0" smtClean="0"/>
              <a:t> до </a:t>
            </a:r>
            <a:r>
              <a:rPr lang="ru-RU" dirty="0"/>
              <a:t>двух календарных дней после проведения экзамена, вместо четырех календарных дней (п. 84)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339437" y="207183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ГИА-11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7455" y="-24937"/>
            <a:ext cx="2424545" cy="10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351088" y="1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ГВЭ-9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70309"/>
              </p:ext>
            </p:extLst>
          </p:nvPr>
        </p:nvGraphicFramePr>
        <p:xfrm>
          <a:off x="947650" y="1311275"/>
          <a:ext cx="10897985" cy="534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211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формы:</a:t>
                      </a:r>
                      <a:r>
                        <a:rPr lang="ru-RU" sz="1800" b="0" i="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письменная (изложение/диктант)</a:t>
                      </a:r>
                      <a:r>
                        <a:rPr lang="ru-RU" sz="1800" b="0" i="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и устная</a:t>
                      </a:r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, 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выбор маркировки «А», «С», «К», «Д»</a:t>
                      </a: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69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Математика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устная), выбор маркировки «А», </a:t>
                      </a:r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«С», </a:t>
                      </a:r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«К», выдаются необходимые справочные материалы</a:t>
                      </a: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066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Информатика</a:t>
                      </a:r>
                      <a:r>
                        <a:rPr lang="ru-RU" sz="2300" b="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и ИКТ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устная).</a:t>
                      </a:r>
                      <a:r>
                        <a:rPr lang="ru-RU" sz="18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Письменный э</a:t>
                      </a:r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кзамен</a:t>
                      </a:r>
                      <a:r>
                        <a:rPr lang="ru-RU" sz="18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состоит из практической и теоретической частей. Устный проходит с использованием ПК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915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Химия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Иностранный язык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История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Обществознание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География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Литература 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Биология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устная).  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8" name="Прямоугольник 3"/>
          <p:cNvSpPr>
            <a:spLocks noChangeArrowheads="1"/>
          </p:cNvSpPr>
          <p:nvPr/>
        </p:nvSpPr>
        <p:spPr bwMode="auto">
          <a:xfrm>
            <a:off x="2495551" y="549276"/>
            <a:ext cx="777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Автоматизированная обработка  </a:t>
            </a: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 ознакомление с правилами заполнения бланков </a:t>
            </a:r>
            <a:endParaRPr lang="ru-RU" alt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3503"/>
            <a:ext cx="10515600" cy="92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Варианты заданий ГВЭ-9 </a:t>
            </a:r>
            <a:r>
              <a:rPr lang="ru-RU" b="1" dirty="0">
                <a:solidFill>
                  <a:srgbClr val="002060"/>
                </a:solidFill>
              </a:rPr>
              <a:t>по русскому </a:t>
            </a:r>
            <a:r>
              <a:rPr lang="ru-RU" b="1" dirty="0" smtClean="0">
                <a:solidFill>
                  <a:srgbClr val="002060"/>
                </a:solidFill>
              </a:rPr>
              <a:t>языку в письменной 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74322" y="1347456"/>
          <a:ext cx="11180616" cy="462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527">
                  <a:extLst>
                    <a:ext uri="{9D8B030D-6E8A-4147-A177-3AD203B41FA5}">
                      <a16:colId xmlns:a16="http://schemas.microsoft.com/office/drawing/2014/main" val="4178033026"/>
                    </a:ext>
                  </a:extLst>
                </a:gridCol>
                <a:gridCol w="3176189">
                  <a:extLst>
                    <a:ext uri="{9D8B030D-6E8A-4147-A177-3AD203B41FA5}">
                      <a16:colId xmlns:a16="http://schemas.microsoft.com/office/drawing/2014/main" val="2392922075"/>
                    </a:ext>
                  </a:extLst>
                </a:gridCol>
                <a:gridCol w="2919275">
                  <a:extLst>
                    <a:ext uri="{9D8B030D-6E8A-4147-A177-3AD203B41FA5}">
                      <a16:colId xmlns:a16="http://schemas.microsoft.com/office/drawing/2014/main" val="222161606"/>
                    </a:ext>
                  </a:extLst>
                </a:gridCol>
                <a:gridCol w="3994625">
                  <a:extLst>
                    <a:ext uri="{9D8B030D-6E8A-4147-A177-3AD203B41FA5}">
                      <a16:colId xmlns:a16="http://schemas.microsoft.com/office/drawing/2014/main" val="1088551114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Характеристика экзаменационных материалов (ЭМ)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Номера вариантов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Категории участников ГВЭ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3571151187"/>
                  </a:ext>
                </a:extLst>
              </a:tr>
              <a:tr h="1223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«А»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- 400-е номера вариантов (изложение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- 100-е номера вариантов (сочинение).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Участники ГВЭ без ОВЗ;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Участники ГВЭ с нарушениями опорно-двигательного аппарата;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Иные категории участников ГВЭ, которым требуется создание специальных условий (диабет, онкология, астма и др.).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1586629945"/>
                  </a:ext>
                </a:extLst>
              </a:tr>
              <a:tr h="951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«С»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 не содержат визуальных образов.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 могут быть переведены на шрифт Брайля (при необходимости)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- 600-е номера вариантов (изложение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- 300-е номера вариантов (сочинение).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Слепые, поздноослепшие;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2.Слабовидящие.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669784344"/>
                  </a:ext>
                </a:extLst>
              </a:tr>
              <a:tr h="1359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«К»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 не содержат звуковых образов.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оценивании экзаменационной работы с литерой «К» предусмотрены критерии, отличающиеся от критериев оценивания ЭМ с литерой «А».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- 500-е номера вариантов (изложение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- 200-е номера вариантов (сочинение).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Глухие, позднооглохшие;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Слабослышащие;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С тяжелыми нарушениями речи;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С задержкой психического развития.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527638267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«Д»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Диктант с особыми критериями оценивания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- 700-е номера вариантов (диктант)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Участники ГВЭ с расстройствами аутистического спектра.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36481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5422"/>
            <a:ext cx="99885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D75B6"/>
                </a:solidFill>
              </a:rPr>
              <a:t>Участники</a:t>
            </a:r>
            <a:r>
              <a:rPr sz="3200" spc="-15" dirty="0">
                <a:solidFill>
                  <a:srgbClr val="2D75B6"/>
                </a:solidFill>
              </a:rPr>
              <a:t> </a:t>
            </a:r>
            <a:r>
              <a:rPr sz="3200" dirty="0">
                <a:solidFill>
                  <a:srgbClr val="2D75B6"/>
                </a:solidFill>
              </a:rPr>
              <a:t>ГИА</a:t>
            </a:r>
            <a:r>
              <a:rPr sz="3200" spc="-10" dirty="0">
                <a:solidFill>
                  <a:srgbClr val="2D75B6"/>
                </a:solidFill>
              </a:rPr>
              <a:t> </a:t>
            </a:r>
            <a:r>
              <a:rPr sz="3200" dirty="0">
                <a:solidFill>
                  <a:srgbClr val="2D75B6"/>
                </a:solidFill>
              </a:rPr>
              <a:t>с</a:t>
            </a:r>
            <a:r>
              <a:rPr sz="3200" spc="-10" dirty="0">
                <a:solidFill>
                  <a:srgbClr val="2D75B6"/>
                </a:solidFill>
              </a:rPr>
              <a:t> </a:t>
            </a:r>
            <a:r>
              <a:rPr lang="ru-RU" sz="3200" dirty="0"/>
              <a:t>ограниченными возможностями здоровья</a:t>
            </a:r>
            <a:r>
              <a:rPr sz="3200" spc="-10" dirty="0">
                <a:solidFill>
                  <a:srgbClr val="2D75B6"/>
                </a:solidFill>
              </a:rPr>
              <a:t> </a:t>
            </a:r>
            <a:r>
              <a:rPr sz="3200" dirty="0">
                <a:solidFill>
                  <a:srgbClr val="2D75B6"/>
                </a:solidFill>
              </a:rPr>
              <a:t>и</a:t>
            </a:r>
            <a:r>
              <a:rPr sz="3200" spc="-20" dirty="0">
                <a:solidFill>
                  <a:srgbClr val="2D75B6"/>
                </a:solidFill>
              </a:rPr>
              <a:t> </a:t>
            </a:r>
            <a:r>
              <a:rPr sz="3200" spc="-10" dirty="0">
                <a:solidFill>
                  <a:srgbClr val="2D75B6"/>
                </a:solidFill>
              </a:rPr>
              <a:t>дети-</a:t>
            </a:r>
            <a:r>
              <a:rPr sz="3200" dirty="0">
                <a:solidFill>
                  <a:srgbClr val="2D75B6"/>
                </a:solidFill>
              </a:rPr>
              <a:t>инвалиды имеют</a:t>
            </a:r>
            <a:r>
              <a:rPr sz="3200" spc="-35" dirty="0">
                <a:solidFill>
                  <a:srgbClr val="2D75B6"/>
                </a:solidFill>
              </a:rPr>
              <a:t> </a:t>
            </a:r>
            <a:r>
              <a:rPr sz="3200" dirty="0">
                <a:solidFill>
                  <a:srgbClr val="2D75B6"/>
                </a:solidFill>
              </a:rPr>
              <a:t>право</a:t>
            </a:r>
            <a:r>
              <a:rPr sz="3200" spc="-10" dirty="0">
                <a:solidFill>
                  <a:srgbClr val="2D75B6"/>
                </a:solidFill>
              </a:rPr>
              <a:t> </a:t>
            </a:r>
            <a:r>
              <a:rPr sz="3200" spc="-25" dirty="0">
                <a:solidFill>
                  <a:srgbClr val="2D75B6"/>
                </a:solidFill>
              </a:rPr>
              <a:t>на: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2688" y="893063"/>
            <a:ext cx="9474835" cy="2158365"/>
            <a:chOff x="932688" y="893063"/>
            <a:chExt cx="9474835" cy="2158365"/>
          </a:xfrm>
        </p:grpSpPr>
        <p:sp>
          <p:nvSpPr>
            <p:cNvPr id="4" name="object 4"/>
            <p:cNvSpPr/>
            <p:nvPr/>
          </p:nvSpPr>
          <p:spPr>
            <a:xfrm>
              <a:off x="1673352" y="893063"/>
              <a:ext cx="8734425" cy="2158365"/>
            </a:xfrm>
            <a:custGeom>
              <a:avLst/>
              <a:gdLst/>
              <a:ahLst/>
              <a:cxnLst/>
              <a:rect l="l" t="t" r="r" b="b"/>
              <a:pathLst>
                <a:path w="8734425" h="2158365">
                  <a:moveTo>
                    <a:pt x="7655052" y="0"/>
                  </a:moveTo>
                  <a:lnTo>
                    <a:pt x="7655052" y="539496"/>
                  </a:lnTo>
                  <a:lnTo>
                    <a:pt x="0" y="539496"/>
                  </a:lnTo>
                  <a:lnTo>
                    <a:pt x="0" y="1618488"/>
                  </a:lnTo>
                  <a:lnTo>
                    <a:pt x="7655052" y="1618488"/>
                  </a:lnTo>
                  <a:lnTo>
                    <a:pt x="7655052" y="2157984"/>
                  </a:lnTo>
                  <a:lnTo>
                    <a:pt x="8734044" y="1078991"/>
                  </a:lnTo>
                  <a:lnTo>
                    <a:pt x="765505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88" y="1033271"/>
              <a:ext cx="2392679" cy="1920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028" y="1167383"/>
              <a:ext cx="2348483" cy="1694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60" y="1126236"/>
              <a:ext cx="2252472" cy="17800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3460" y="1126236"/>
              <a:ext cx="2252980" cy="1780539"/>
            </a:xfrm>
            <a:custGeom>
              <a:avLst/>
              <a:gdLst/>
              <a:ahLst/>
              <a:cxnLst/>
              <a:rect l="l" t="t" r="r" b="b"/>
              <a:pathLst>
                <a:path w="2252979" h="1780539">
                  <a:moveTo>
                    <a:pt x="0" y="296672"/>
                  </a:moveTo>
                  <a:lnTo>
                    <a:pt x="3883" y="248554"/>
                  </a:lnTo>
                  <a:lnTo>
                    <a:pt x="15124" y="202907"/>
                  </a:lnTo>
                  <a:lnTo>
                    <a:pt x="33114" y="160341"/>
                  </a:lnTo>
                  <a:lnTo>
                    <a:pt x="57241" y="121468"/>
                  </a:lnTo>
                  <a:lnTo>
                    <a:pt x="86894" y="86899"/>
                  </a:lnTo>
                  <a:lnTo>
                    <a:pt x="121463" y="57245"/>
                  </a:lnTo>
                  <a:lnTo>
                    <a:pt x="160336" y="33117"/>
                  </a:lnTo>
                  <a:lnTo>
                    <a:pt x="202902" y="15126"/>
                  </a:lnTo>
                  <a:lnTo>
                    <a:pt x="248551" y="3883"/>
                  </a:lnTo>
                  <a:lnTo>
                    <a:pt x="296672" y="0"/>
                  </a:lnTo>
                  <a:lnTo>
                    <a:pt x="1955800" y="0"/>
                  </a:lnTo>
                  <a:lnTo>
                    <a:pt x="2003917" y="3883"/>
                  </a:lnTo>
                  <a:lnTo>
                    <a:pt x="2049564" y="15126"/>
                  </a:lnTo>
                  <a:lnTo>
                    <a:pt x="2092130" y="33117"/>
                  </a:lnTo>
                  <a:lnTo>
                    <a:pt x="2131003" y="57245"/>
                  </a:lnTo>
                  <a:lnTo>
                    <a:pt x="2165572" y="86899"/>
                  </a:lnTo>
                  <a:lnTo>
                    <a:pt x="2195226" y="121468"/>
                  </a:lnTo>
                  <a:lnTo>
                    <a:pt x="2219354" y="160341"/>
                  </a:lnTo>
                  <a:lnTo>
                    <a:pt x="2237345" y="202907"/>
                  </a:lnTo>
                  <a:lnTo>
                    <a:pt x="2248588" y="248554"/>
                  </a:lnTo>
                  <a:lnTo>
                    <a:pt x="2252472" y="296672"/>
                  </a:lnTo>
                  <a:lnTo>
                    <a:pt x="2252472" y="1483360"/>
                  </a:lnTo>
                  <a:lnTo>
                    <a:pt x="2248588" y="1531477"/>
                  </a:lnTo>
                  <a:lnTo>
                    <a:pt x="2237345" y="1577124"/>
                  </a:lnTo>
                  <a:lnTo>
                    <a:pt x="2219354" y="1619690"/>
                  </a:lnTo>
                  <a:lnTo>
                    <a:pt x="2195226" y="1658563"/>
                  </a:lnTo>
                  <a:lnTo>
                    <a:pt x="2165572" y="1693132"/>
                  </a:lnTo>
                  <a:lnTo>
                    <a:pt x="2131003" y="1722786"/>
                  </a:lnTo>
                  <a:lnTo>
                    <a:pt x="2092130" y="1746914"/>
                  </a:lnTo>
                  <a:lnTo>
                    <a:pt x="2049564" y="1764905"/>
                  </a:lnTo>
                  <a:lnTo>
                    <a:pt x="2003917" y="1776148"/>
                  </a:lnTo>
                  <a:lnTo>
                    <a:pt x="1955800" y="1780031"/>
                  </a:lnTo>
                  <a:lnTo>
                    <a:pt x="296672" y="1780031"/>
                  </a:lnTo>
                  <a:lnTo>
                    <a:pt x="248551" y="1776148"/>
                  </a:lnTo>
                  <a:lnTo>
                    <a:pt x="202902" y="1764905"/>
                  </a:lnTo>
                  <a:lnTo>
                    <a:pt x="160336" y="1746914"/>
                  </a:lnTo>
                  <a:lnTo>
                    <a:pt x="121463" y="1722786"/>
                  </a:lnTo>
                  <a:lnTo>
                    <a:pt x="86894" y="1693132"/>
                  </a:lnTo>
                  <a:lnTo>
                    <a:pt x="57241" y="1658563"/>
                  </a:lnTo>
                  <a:lnTo>
                    <a:pt x="33114" y="1619690"/>
                  </a:lnTo>
                  <a:lnTo>
                    <a:pt x="15124" y="1577124"/>
                  </a:lnTo>
                  <a:lnTo>
                    <a:pt x="3883" y="1531477"/>
                  </a:lnTo>
                  <a:lnTo>
                    <a:pt x="0" y="1483360"/>
                  </a:lnTo>
                  <a:lnTo>
                    <a:pt x="0" y="296672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6441" y="1299463"/>
            <a:ext cx="1887220" cy="13830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latin typeface="Times New Roman"/>
                <a:cs typeface="Times New Roman"/>
              </a:rPr>
              <a:t>проведение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ГВЭ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всем</a:t>
            </a:r>
            <a:r>
              <a:rPr sz="2000" spc="-10" dirty="0">
                <a:latin typeface="Times New Roman"/>
                <a:cs typeface="Times New Roman"/>
              </a:rPr>
              <a:t> учебным </a:t>
            </a:r>
            <a:r>
              <a:rPr sz="2000" dirty="0">
                <a:latin typeface="Times New Roman"/>
                <a:cs typeface="Times New Roman"/>
              </a:rPr>
              <a:t>предметам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>
                <a:latin typeface="Times New Roman"/>
                <a:cs typeface="Times New Roman"/>
              </a:rPr>
              <a:t>устной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форме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желанию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43244" y="1019555"/>
            <a:ext cx="2258695" cy="1973580"/>
            <a:chOff x="6143244" y="1019555"/>
            <a:chExt cx="2258695" cy="19735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244" y="1019555"/>
              <a:ext cx="2258568" cy="1947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252" y="1034795"/>
              <a:ext cx="2189988" cy="1958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4016" y="1112519"/>
              <a:ext cx="2118360" cy="18074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24016" y="1112519"/>
              <a:ext cx="2118360" cy="1807845"/>
            </a:xfrm>
            <a:custGeom>
              <a:avLst/>
              <a:gdLst/>
              <a:ahLst/>
              <a:cxnLst/>
              <a:rect l="l" t="t" r="r" b="b"/>
              <a:pathLst>
                <a:path w="2118359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817115" y="0"/>
                  </a:lnTo>
                  <a:lnTo>
                    <a:pt x="1865978" y="3942"/>
                  </a:lnTo>
                  <a:lnTo>
                    <a:pt x="1912331" y="15357"/>
                  </a:lnTo>
                  <a:lnTo>
                    <a:pt x="1955553" y="33624"/>
                  </a:lnTo>
                  <a:lnTo>
                    <a:pt x="1995025" y="58123"/>
                  </a:lnTo>
                  <a:lnTo>
                    <a:pt x="2030126" y="88233"/>
                  </a:lnTo>
                  <a:lnTo>
                    <a:pt x="2060236" y="123334"/>
                  </a:lnTo>
                  <a:lnTo>
                    <a:pt x="2084735" y="162806"/>
                  </a:lnTo>
                  <a:lnTo>
                    <a:pt x="2103002" y="206028"/>
                  </a:lnTo>
                  <a:lnTo>
                    <a:pt x="2114417" y="252381"/>
                  </a:lnTo>
                  <a:lnTo>
                    <a:pt x="2118360" y="301243"/>
                  </a:lnTo>
                  <a:lnTo>
                    <a:pt x="2118360" y="1506219"/>
                  </a:lnTo>
                  <a:lnTo>
                    <a:pt x="2114417" y="1555082"/>
                  </a:lnTo>
                  <a:lnTo>
                    <a:pt x="2103002" y="1601435"/>
                  </a:lnTo>
                  <a:lnTo>
                    <a:pt x="2084735" y="1644657"/>
                  </a:lnTo>
                  <a:lnTo>
                    <a:pt x="2060236" y="1684129"/>
                  </a:lnTo>
                  <a:lnTo>
                    <a:pt x="2030126" y="1719230"/>
                  </a:lnTo>
                  <a:lnTo>
                    <a:pt x="1995025" y="1749340"/>
                  </a:lnTo>
                  <a:lnTo>
                    <a:pt x="1955553" y="1773839"/>
                  </a:lnTo>
                  <a:lnTo>
                    <a:pt x="1912331" y="1792106"/>
                  </a:lnTo>
                  <a:lnTo>
                    <a:pt x="1865978" y="1803521"/>
                  </a:lnTo>
                  <a:lnTo>
                    <a:pt x="1817115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17945" y="1168145"/>
            <a:ext cx="1730375" cy="164655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продолжительн </a:t>
            </a:r>
            <a:r>
              <a:rPr sz="2000" dirty="0">
                <a:latin typeface="Times New Roman"/>
                <a:cs typeface="Times New Roman"/>
              </a:rPr>
              <a:t>ости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учебному </a:t>
            </a:r>
            <a:r>
              <a:rPr sz="2000" dirty="0">
                <a:latin typeface="Times New Roman"/>
                <a:cs typeface="Times New Roman"/>
              </a:rPr>
              <a:t>предмету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1,5 </a:t>
            </a:r>
            <a:r>
              <a:rPr sz="2000" spc="-20" dirty="0">
                <a:latin typeface="Times New Roman"/>
                <a:cs typeface="Times New Roman"/>
              </a:rPr>
              <a:t>часа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8247" y="1019555"/>
            <a:ext cx="2451100" cy="1973580"/>
            <a:chOff x="3508247" y="1019555"/>
            <a:chExt cx="2451100" cy="197358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8247" y="1019555"/>
              <a:ext cx="2415540" cy="1947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7203" y="1034795"/>
              <a:ext cx="2421636" cy="19583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9019" y="1112519"/>
              <a:ext cx="2275331" cy="18074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89019" y="1112519"/>
              <a:ext cx="2275840" cy="1807845"/>
            </a:xfrm>
            <a:custGeom>
              <a:avLst/>
              <a:gdLst/>
              <a:ahLst/>
              <a:cxnLst/>
              <a:rect l="l" t="t" r="r" b="b"/>
              <a:pathLst>
                <a:path w="2275840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974088" y="0"/>
                  </a:lnTo>
                  <a:lnTo>
                    <a:pt x="2022950" y="3942"/>
                  </a:lnTo>
                  <a:lnTo>
                    <a:pt x="2069303" y="15357"/>
                  </a:lnTo>
                  <a:lnTo>
                    <a:pt x="2112525" y="33624"/>
                  </a:lnTo>
                  <a:lnTo>
                    <a:pt x="2151997" y="58123"/>
                  </a:lnTo>
                  <a:lnTo>
                    <a:pt x="2187098" y="88233"/>
                  </a:lnTo>
                  <a:lnTo>
                    <a:pt x="2217208" y="123334"/>
                  </a:lnTo>
                  <a:lnTo>
                    <a:pt x="2241707" y="162806"/>
                  </a:lnTo>
                  <a:lnTo>
                    <a:pt x="2259974" y="206028"/>
                  </a:lnTo>
                  <a:lnTo>
                    <a:pt x="2271389" y="252381"/>
                  </a:lnTo>
                  <a:lnTo>
                    <a:pt x="2275331" y="301243"/>
                  </a:lnTo>
                  <a:lnTo>
                    <a:pt x="2275331" y="1506219"/>
                  </a:lnTo>
                  <a:lnTo>
                    <a:pt x="2271389" y="1555082"/>
                  </a:lnTo>
                  <a:lnTo>
                    <a:pt x="2259974" y="1601435"/>
                  </a:lnTo>
                  <a:lnTo>
                    <a:pt x="2241707" y="1644657"/>
                  </a:lnTo>
                  <a:lnTo>
                    <a:pt x="2217208" y="1684129"/>
                  </a:lnTo>
                  <a:lnTo>
                    <a:pt x="2187098" y="1719230"/>
                  </a:lnTo>
                  <a:lnTo>
                    <a:pt x="2151997" y="1749340"/>
                  </a:lnTo>
                  <a:lnTo>
                    <a:pt x="2112525" y="1773839"/>
                  </a:lnTo>
                  <a:lnTo>
                    <a:pt x="2069303" y="1792106"/>
                  </a:lnTo>
                  <a:lnTo>
                    <a:pt x="2022950" y="1803521"/>
                  </a:lnTo>
                  <a:lnTo>
                    <a:pt x="1974088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47896" y="1168145"/>
            <a:ext cx="1959610" cy="164655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55880" rIns="0" bIns="0" rtlCol="0">
            <a:spAutoFit/>
          </a:bodyPr>
          <a:lstStyle/>
          <a:p>
            <a:pPr marL="90170" marR="82550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беспрепятствен- </a:t>
            </a:r>
            <a:r>
              <a:rPr sz="2000" dirty="0">
                <a:latin typeface="Times New Roman"/>
                <a:cs typeface="Times New Roman"/>
              </a:rPr>
              <a:t>ный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доступ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участников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ГИА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86300"/>
              </a:lnSpc>
              <a:spcBef>
                <a:spcPts val="16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аудитории, </a:t>
            </a:r>
            <a:r>
              <a:rPr sz="2000" dirty="0">
                <a:latin typeface="Times New Roman"/>
                <a:cs typeface="Times New Roman"/>
              </a:rPr>
              <a:t>туалетные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иные </a:t>
            </a:r>
            <a:r>
              <a:rPr sz="2000" spc="-10" dirty="0">
                <a:latin typeface="Times New Roman"/>
                <a:cs typeface="Times New Roman"/>
              </a:rPr>
              <a:t>помещения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32292" y="903732"/>
            <a:ext cx="2563495" cy="2220595"/>
            <a:chOff x="8432292" y="903732"/>
            <a:chExt cx="2563495" cy="222059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2292" y="1008887"/>
              <a:ext cx="2563368" cy="19690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33460" y="903732"/>
              <a:ext cx="2221992" cy="22204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3064" y="1101852"/>
              <a:ext cx="2423159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513064" y="1101852"/>
              <a:ext cx="2423160" cy="1828800"/>
            </a:xfrm>
            <a:custGeom>
              <a:avLst/>
              <a:gdLst/>
              <a:ahLst/>
              <a:cxnLst/>
              <a:rect l="l" t="t" r="r" b="b"/>
              <a:pathLst>
                <a:path w="2423159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118359" y="0"/>
                  </a:lnTo>
                  <a:lnTo>
                    <a:pt x="2167785" y="3990"/>
                  </a:lnTo>
                  <a:lnTo>
                    <a:pt x="2214676" y="15544"/>
                  </a:lnTo>
                  <a:lnTo>
                    <a:pt x="2258406" y="34032"/>
                  </a:lnTo>
                  <a:lnTo>
                    <a:pt x="2298344" y="58826"/>
                  </a:lnTo>
                  <a:lnTo>
                    <a:pt x="2333863" y="89296"/>
                  </a:lnTo>
                  <a:lnTo>
                    <a:pt x="2364333" y="124815"/>
                  </a:lnTo>
                  <a:lnTo>
                    <a:pt x="2389127" y="164753"/>
                  </a:lnTo>
                  <a:lnTo>
                    <a:pt x="2407615" y="208483"/>
                  </a:lnTo>
                  <a:lnTo>
                    <a:pt x="2419169" y="255374"/>
                  </a:lnTo>
                  <a:lnTo>
                    <a:pt x="2423159" y="304800"/>
                  </a:lnTo>
                  <a:lnTo>
                    <a:pt x="2423159" y="1524000"/>
                  </a:lnTo>
                  <a:lnTo>
                    <a:pt x="2419169" y="1573425"/>
                  </a:lnTo>
                  <a:lnTo>
                    <a:pt x="2407615" y="1620316"/>
                  </a:lnTo>
                  <a:lnTo>
                    <a:pt x="2389127" y="1664046"/>
                  </a:lnTo>
                  <a:lnTo>
                    <a:pt x="2364333" y="1703984"/>
                  </a:lnTo>
                  <a:lnTo>
                    <a:pt x="2333863" y="1739503"/>
                  </a:lnTo>
                  <a:lnTo>
                    <a:pt x="2298344" y="1769973"/>
                  </a:lnTo>
                  <a:lnTo>
                    <a:pt x="2258406" y="1794767"/>
                  </a:lnTo>
                  <a:lnTo>
                    <a:pt x="2214676" y="1813255"/>
                  </a:lnTo>
                  <a:lnTo>
                    <a:pt x="2167785" y="1824809"/>
                  </a:lnTo>
                  <a:lnTo>
                    <a:pt x="2118359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777395" y="1095113"/>
            <a:ext cx="1934122" cy="1807481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55244" rIns="0" bIns="0" rtlCol="0">
            <a:spAutoFit/>
          </a:bodyPr>
          <a:lstStyle/>
          <a:p>
            <a:pPr marL="86995" marR="78105" indent="-1905" algn="ctr">
              <a:lnSpc>
                <a:spcPct val="86200"/>
              </a:lnSpc>
              <a:spcBef>
                <a:spcPts val="434"/>
              </a:spcBef>
            </a:pPr>
            <a:r>
              <a:rPr lang="ru-RU" spc="-10" dirty="0">
                <a:latin typeface="Times New Roman"/>
                <a:cs typeface="Times New Roman"/>
              </a:rPr>
              <a:t>организация</a:t>
            </a:r>
            <a:endParaRPr lang="ru-RU" dirty="0">
              <a:latin typeface="Times New Roman"/>
              <a:cs typeface="Times New Roman"/>
            </a:endParaRPr>
          </a:p>
          <a:p>
            <a:pPr marL="86995" marR="78105" indent="-1905" algn="ctr">
              <a:lnSpc>
                <a:spcPct val="86200"/>
              </a:lnSpc>
              <a:spcBef>
                <a:spcPts val="434"/>
              </a:spcBef>
            </a:pPr>
            <a:r>
              <a:rPr dirty="0" err="1" smtClean="0">
                <a:latin typeface="Times New Roman"/>
                <a:cs typeface="Times New Roman"/>
              </a:rPr>
              <a:t>питания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и </a:t>
            </a:r>
            <a:r>
              <a:rPr dirty="0">
                <a:latin typeface="Times New Roman"/>
                <a:cs typeface="Times New Roman"/>
              </a:rPr>
              <a:t>перерывов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для </a:t>
            </a:r>
            <a:r>
              <a:rPr spc="-10" dirty="0">
                <a:latin typeface="Times New Roman"/>
                <a:cs typeface="Times New Roman"/>
              </a:rPr>
              <a:t>проведения лечебных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1910"/>
              </a:lnSpc>
            </a:pPr>
            <a:r>
              <a:rPr dirty="0">
                <a:latin typeface="Times New Roman"/>
                <a:cs typeface="Times New Roman"/>
              </a:rPr>
              <a:t>мероприятий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во</a:t>
            </a:r>
            <a:endParaRPr dirty="0">
              <a:latin typeface="Times New Roman"/>
              <a:cs typeface="Times New Roman"/>
            </a:endParaRPr>
          </a:p>
          <a:p>
            <a:pPr marL="1905" algn="ctr">
              <a:lnSpc>
                <a:spcPts val="2235"/>
              </a:lnSpc>
            </a:pPr>
            <a:r>
              <a:rPr dirty="0">
                <a:latin typeface="Times New Roman"/>
                <a:cs typeface="Times New Roman"/>
              </a:rPr>
              <a:t>время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экзамена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8388" y="3051048"/>
            <a:ext cx="9575800" cy="1986280"/>
            <a:chOff x="818388" y="3051048"/>
            <a:chExt cx="9575800" cy="1986280"/>
          </a:xfrm>
        </p:grpSpPr>
        <p:sp>
          <p:nvSpPr>
            <p:cNvPr id="30" name="object 30"/>
            <p:cNvSpPr/>
            <p:nvPr/>
          </p:nvSpPr>
          <p:spPr>
            <a:xfrm>
              <a:off x="1510284" y="3051048"/>
              <a:ext cx="8883650" cy="1986280"/>
            </a:xfrm>
            <a:custGeom>
              <a:avLst/>
              <a:gdLst/>
              <a:ahLst/>
              <a:cxnLst/>
              <a:rect l="l" t="t" r="r" b="b"/>
              <a:pathLst>
                <a:path w="8883650" h="1986279">
                  <a:moveTo>
                    <a:pt x="7890510" y="0"/>
                  </a:moveTo>
                  <a:lnTo>
                    <a:pt x="7890510" y="496442"/>
                  </a:lnTo>
                  <a:lnTo>
                    <a:pt x="0" y="496442"/>
                  </a:lnTo>
                  <a:lnTo>
                    <a:pt x="0" y="1489328"/>
                  </a:lnTo>
                  <a:lnTo>
                    <a:pt x="7890510" y="1489328"/>
                  </a:lnTo>
                  <a:lnTo>
                    <a:pt x="7890510" y="1985771"/>
                  </a:lnTo>
                  <a:lnTo>
                    <a:pt x="8883396" y="992885"/>
                  </a:lnTo>
                  <a:lnTo>
                    <a:pt x="7890510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388" y="3057144"/>
              <a:ext cx="2441448" cy="19278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2896" y="3063240"/>
              <a:ext cx="1994915" cy="19583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9160" y="3150108"/>
              <a:ext cx="2301240" cy="17876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99160" y="3150108"/>
              <a:ext cx="2301240" cy="1788160"/>
            </a:xfrm>
            <a:custGeom>
              <a:avLst/>
              <a:gdLst/>
              <a:ahLst/>
              <a:cxnLst/>
              <a:rect l="l" t="t" r="r" b="b"/>
              <a:pathLst>
                <a:path w="2301240" h="1788160">
                  <a:moveTo>
                    <a:pt x="0" y="297941"/>
                  </a:moveTo>
                  <a:lnTo>
                    <a:pt x="3899" y="249603"/>
                  </a:lnTo>
                  <a:lnTo>
                    <a:pt x="15190" y="203752"/>
                  </a:lnTo>
                  <a:lnTo>
                    <a:pt x="33257" y="161001"/>
                  </a:lnTo>
                  <a:lnTo>
                    <a:pt x="57487" y="121962"/>
                  </a:lnTo>
                  <a:lnTo>
                    <a:pt x="87268" y="87249"/>
                  </a:lnTo>
                  <a:lnTo>
                    <a:pt x="121984" y="57473"/>
                  </a:lnTo>
                  <a:lnTo>
                    <a:pt x="161023" y="33247"/>
                  </a:lnTo>
                  <a:lnTo>
                    <a:pt x="203772" y="15185"/>
                  </a:lnTo>
                  <a:lnTo>
                    <a:pt x="249616" y="3898"/>
                  </a:lnTo>
                  <a:lnTo>
                    <a:pt x="297942" y="0"/>
                  </a:lnTo>
                  <a:lnTo>
                    <a:pt x="2003298" y="0"/>
                  </a:lnTo>
                  <a:lnTo>
                    <a:pt x="2051636" y="3898"/>
                  </a:lnTo>
                  <a:lnTo>
                    <a:pt x="2097487" y="15185"/>
                  </a:lnTo>
                  <a:lnTo>
                    <a:pt x="2140238" y="33247"/>
                  </a:lnTo>
                  <a:lnTo>
                    <a:pt x="2179277" y="57473"/>
                  </a:lnTo>
                  <a:lnTo>
                    <a:pt x="2213991" y="87248"/>
                  </a:lnTo>
                  <a:lnTo>
                    <a:pt x="2243766" y="121962"/>
                  </a:lnTo>
                  <a:lnTo>
                    <a:pt x="2267992" y="161001"/>
                  </a:lnTo>
                  <a:lnTo>
                    <a:pt x="2286054" y="203752"/>
                  </a:lnTo>
                  <a:lnTo>
                    <a:pt x="2297341" y="249603"/>
                  </a:lnTo>
                  <a:lnTo>
                    <a:pt x="2301240" y="297941"/>
                  </a:lnTo>
                  <a:lnTo>
                    <a:pt x="2301240" y="1489709"/>
                  </a:lnTo>
                  <a:lnTo>
                    <a:pt x="2297341" y="1538048"/>
                  </a:lnTo>
                  <a:lnTo>
                    <a:pt x="2286054" y="1583899"/>
                  </a:lnTo>
                  <a:lnTo>
                    <a:pt x="2267992" y="1626650"/>
                  </a:lnTo>
                  <a:lnTo>
                    <a:pt x="2243766" y="1665689"/>
                  </a:lnTo>
                  <a:lnTo>
                    <a:pt x="2213991" y="1700403"/>
                  </a:lnTo>
                  <a:lnTo>
                    <a:pt x="2179277" y="1730178"/>
                  </a:lnTo>
                  <a:lnTo>
                    <a:pt x="2140238" y="1754404"/>
                  </a:lnTo>
                  <a:lnTo>
                    <a:pt x="2097487" y="1772466"/>
                  </a:lnTo>
                  <a:lnTo>
                    <a:pt x="2051636" y="1783753"/>
                  </a:lnTo>
                  <a:lnTo>
                    <a:pt x="2003298" y="1787652"/>
                  </a:lnTo>
                  <a:lnTo>
                    <a:pt x="297942" y="1787652"/>
                  </a:lnTo>
                  <a:lnTo>
                    <a:pt x="249616" y="1783753"/>
                  </a:lnTo>
                  <a:lnTo>
                    <a:pt x="203772" y="1772466"/>
                  </a:lnTo>
                  <a:lnTo>
                    <a:pt x="161023" y="1754404"/>
                  </a:lnTo>
                  <a:lnTo>
                    <a:pt x="121984" y="1730178"/>
                  </a:lnTo>
                  <a:lnTo>
                    <a:pt x="87268" y="1700402"/>
                  </a:lnTo>
                  <a:lnTo>
                    <a:pt x="57487" y="1665689"/>
                  </a:lnTo>
                  <a:lnTo>
                    <a:pt x="33257" y="1626650"/>
                  </a:lnTo>
                  <a:lnTo>
                    <a:pt x="15190" y="1583899"/>
                  </a:lnTo>
                  <a:lnTo>
                    <a:pt x="3899" y="1538048"/>
                  </a:lnTo>
                  <a:lnTo>
                    <a:pt x="0" y="1489709"/>
                  </a:lnTo>
                  <a:lnTo>
                    <a:pt x="0" y="297941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82446" y="3196589"/>
            <a:ext cx="1537335" cy="1646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-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присутствие ассистентов, оказывающих необходимую техническую помощь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19855" y="3070860"/>
            <a:ext cx="2441575" cy="1900555"/>
            <a:chOff x="3419855" y="3070860"/>
            <a:chExt cx="2441575" cy="190055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9855" y="3070860"/>
              <a:ext cx="2441448" cy="19004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0627" y="3163824"/>
              <a:ext cx="2301240" cy="17602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00627" y="3163824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70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40" y="293370"/>
                  </a:lnTo>
                  <a:lnTo>
                    <a:pt x="2301240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70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843020" y="3458921"/>
            <a:ext cx="1619250" cy="1121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4"/>
              </a:spcBef>
            </a:pPr>
            <a:r>
              <a:rPr sz="2000" spc="-10" dirty="0">
                <a:latin typeface="Times New Roman"/>
                <a:cs typeface="Times New Roman"/>
              </a:rPr>
              <a:t>использование специальных технических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5"/>
              </a:lnSpc>
            </a:pPr>
            <a:r>
              <a:rPr sz="2000" spc="-10" dirty="0">
                <a:latin typeface="Times New Roman"/>
                <a:cs typeface="Times New Roman"/>
              </a:rPr>
              <a:t>средств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21323" y="3063239"/>
            <a:ext cx="2441575" cy="1958339"/>
            <a:chOff x="6021323" y="3063239"/>
            <a:chExt cx="2441575" cy="1958339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1323" y="3070859"/>
              <a:ext cx="2441448" cy="19004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9903" y="3063239"/>
              <a:ext cx="2310383" cy="19583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2095" y="3163823"/>
              <a:ext cx="2301239" cy="17602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02095" y="3163823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69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39" y="293370"/>
                  </a:lnTo>
                  <a:lnTo>
                    <a:pt x="2301239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69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99961" y="3196589"/>
            <a:ext cx="1905000" cy="16465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96240" marR="386715" algn="ctr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Times New Roman"/>
                <a:cs typeface="Times New Roman"/>
              </a:rPr>
              <a:t>наличие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35" dirty="0">
                <a:latin typeface="Times New Roman"/>
                <a:cs typeface="Times New Roman"/>
              </a:rPr>
              <a:t>аудитории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звукоусиливаю-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щей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аппаратуры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ts val="2070"/>
              </a:lnSpc>
            </a:pPr>
            <a:r>
              <a:rPr sz="2000" spc="-20" dirty="0">
                <a:latin typeface="Times New Roman"/>
                <a:cs typeface="Times New Roman"/>
              </a:rPr>
              <a:t>(для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4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622792" y="3060192"/>
            <a:ext cx="2496820" cy="1923414"/>
            <a:chOff x="8622792" y="3060192"/>
            <a:chExt cx="2496820" cy="1923414"/>
          </a:xfrm>
        </p:grpSpPr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22792" y="3060192"/>
              <a:ext cx="2441448" cy="19232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45652" y="3194304"/>
              <a:ext cx="2473452" cy="16946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03564" y="3153156"/>
              <a:ext cx="2301239" cy="17830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703564" y="3153156"/>
              <a:ext cx="2301240" cy="1783080"/>
            </a:xfrm>
            <a:custGeom>
              <a:avLst/>
              <a:gdLst/>
              <a:ahLst/>
              <a:cxnLst/>
              <a:rect l="l" t="t" r="r" b="b"/>
              <a:pathLst>
                <a:path w="2301240" h="1783079">
                  <a:moveTo>
                    <a:pt x="0" y="297180"/>
                  </a:moveTo>
                  <a:lnTo>
                    <a:pt x="3890" y="248986"/>
                  </a:lnTo>
                  <a:lnTo>
                    <a:pt x="15154" y="203265"/>
                  </a:lnTo>
                  <a:lnTo>
                    <a:pt x="33179" y="160628"/>
                  </a:lnTo>
                  <a:lnTo>
                    <a:pt x="57351" y="121688"/>
                  </a:lnTo>
                  <a:lnTo>
                    <a:pt x="87058" y="87058"/>
                  </a:lnTo>
                  <a:lnTo>
                    <a:pt x="121688" y="57351"/>
                  </a:lnTo>
                  <a:lnTo>
                    <a:pt x="160628" y="33179"/>
                  </a:lnTo>
                  <a:lnTo>
                    <a:pt x="203265" y="15154"/>
                  </a:lnTo>
                  <a:lnTo>
                    <a:pt x="248986" y="3890"/>
                  </a:lnTo>
                  <a:lnTo>
                    <a:pt x="297179" y="0"/>
                  </a:lnTo>
                  <a:lnTo>
                    <a:pt x="2004059" y="0"/>
                  </a:lnTo>
                  <a:lnTo>
                    <a:pt x="2052253" y="3890"/>
                  </a:lnTo>
                  <a:lnTo>
                    <a:pt x="2097974" y="15154"/>
                  </a:lnTo>
                  <a:lnTo>
                    <a:pt x="2140611" y="33179"/>
                  </a:lnTo>
                  <a:lnTo>
                    <a:pt x="2179551" y="57351"/>
                  </a:lnTo>
                  <a:lnTo>
                    <a:pt x="2214181" y="87058"/>
                  </a:lnTo>
                  <a:lnTo>
                    <a:pt x="2243888" y="121688"/>
                  </a:lnTo>
                  <a:lnTo>
                    <a:pt x="2268060" y="160628"/>
                  </a:lnTo>
                  <a:lnTo>
                    <a:pt x="2286085" y="203265"/>
                  </a:lnTo>
                  <a:lnTo>
                    <a:pt x="2297349" y="248986"/>
                  </a:lnTo>
                  <a:lnTo>
                    <a:pt x="2301239" y="297180"/>
                  </a:lnTo>
                  <a:lnTo>
                    <a:pt x="2301239" y="1485900"/>
                  </a:lnTo>
                  <a:lnTo>
                    <a:pt x="2297349" y="1534093"/>
                  </a:lnTo>
                  <a:lnTo>
                    <a:pt x="2286085" y="1579814"/>
                  </a:lnTo>
                  <a:lnTo>
                    <a:pt x="2268060" y="1622451"/>
                  </a:lnTo>
                  <a:lnTo>
                    <a:pt x="2243888" y="1661391"/>
                  </a:lnTo>
                  <a:lnTo>
                    <a:pt x="2214181" y="1696021"/>
                  </a:lnTo>
                  <a:lnTo>
                    <a:pt x="2179551" y="1725728"/>
                  </a:lnTo>
                  <a:lnTo>
                    <a:pt x="2140611" y="1749900"/>
                  </a:lnTo>
                  <a:lnTo>
                    <a:pt x="2097974" y="1767925"/>
                  </a:lnTo>
                  <a:lnTo>
                    <a:pt x="2052253" y="1779189"/>
                  </a:lnTo>
                  <a:lnTo>
                    <a:pt x="2004059" y="1783080"/>
                  </a:lnTo>
                  <a:lnTo>
                    <a:pt x="297179" y="1783080"/>
                  </a:lnTo>
                  <a:lnTo>
                    <a:pt x="248986" y="1779189"/>
                  </a:lnTo>
                  <a:lnTo>
                    <a:pt x="203265" y="1767925"/>
                  </a:lnTo>
                  <a:lnTo>
                    <a:pt x="160628" y="1749900"/>
                  </a:lnTo>
                  <a:lnTo>
                    <a:pt x="121688" y="1725728"/>
                  </a:lnTo>
                  <a:lnTo>
                    <a:pt x="87058" y="1696021"/>
                  </a:lnTo>
                  <a:lnTo>
                    <a:pt x="57351" y="1661391"/>
                  </a:lnTo>
                  <a:lnTo>
                    <a:pt x="33179" y="1622451"/>
                  </a:lnTo>
                  <a:lnTo>
                    <a:pt x="15154" y="1579814"/>
                  </a:lnTo>
                  <a:lnTo>
                    <a:pt x="3890" y="1534093"/>
                  </a:lnTo>
                  <a:lnTo>
                    <a:pt x="0" y="1485900"/>
                  </a:lnTo>
                  <a:lnTo>
                    <a:pt x="0" y="29718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856980" y="3327907"/>
            <a:ext cx="1998345" cy="13830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11150" marR="304165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привлечение ассистента-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1885"/>
              </a:lnSpc>
            </a:pPr>
            <a:r>
              <a:rPr sz="2000" spc="-10" dirty="0">
                <a:latin typeface="Times New Roman"/>
                <a:cs typeface="Times New Roman"/>
              </a:rPr>
              <a:t>сурдопереводчика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глухих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3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95172" y="5036820"/>
            <a:ext cx="9019540" cy="1797050"/>
            <a:chOff x="995172" y="5036820"/>
            <a:chExt cx="9019540" cy="1797050"/>
          </a:xfrm>
        </p:grpSpPr>
        <p:sp>
          <p:nvSpPr>
            <p:cNvPr id="54" name="object 54"/>
            <p:cNvSpPr/>
            <p:nvPr/>
          </p:nvSpPr>
          <p:spPr>
            <a:xfrm>
              <a:off x="1647444" y="5036820"/>
              <a:ext cx="8366759" cy="1797050"/>
            </a:xfrm>
            <a:custGeom>
              <a:avLst/>
              <a:gdLst/>
              <a:ahLst/>
              <a:cxnLst/>
              <a:rect l="l" t="t" r="r" b="b"/>
              <a:pathLst>
                <a:path w="8366759" h="1797050">
                  <a:moveTo>
                    <a:pt x="7468361" y="0"/>
                  </a:moveTo>
                  <a:lnTo>
                    <a:pt x="7468361" y="449198"/>
                  </a:lnTo>
                  <a:lnTo>
                    <a:pt x="0" y="449198"/>
                  </a:lnTo>
                  <a:lnTo>
                    <a:pt x="0" y="1347596"/>
                  </a:lnTo>
                  <a:lnTo>
                    <a:pt x="7468361" y="1347596"/>
                  </a:lnTo>
                  <a:lnTo>
                    <a:pt x="7468361" y="1796795"/>
                  </a:lnTo>
                  <a:lnTo>
                    <a:pt x="8366759" y="898397"/>
                  </a:lnTo>
                  <a:lnTo>
                    <a:pt x="7468361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172" y="5058156"/>
              <a:ext cx="3026664" cy="17099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612" y="5218176"/>
              <a:ext cx="2840736" cy="14325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5944" y="5151120"/>
              <a:ext cx="2886456" cy="15697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5944" y="5151120"/>
              <a:ext cx="2886710" cy="1569720"/>
            </a:xfrm>
            <a:custGeom>
              <a:avLst/>
              <a:gdLst/>
              <a:ahLst/>
              <a:cxnLst/>
              <a:rect l="l" t="t" r="r" b="b"/>
              <a:pathLst>
                <a:path w="2886710" h="1569720">
                  <a:moveTo>
                    <a:pt x="0" y="261619"/>
                  </a:moveTo>
                  <a:lnTo>
                    <a:pt x="4215" y="214583"/>
                  </a:lnTo>
                  <a:lnTo>
                    <a:pt x="16367" y="170317"/>
                  </a:lnTo>
                  <a:lnTo>
                    <a:pt x="35718" y="129558"/>
                  </a:lnTo>
                  <a:lnTo>
                    <a:pt x="61530" y="93046"/>
                  </a:lnTo>
                  <a:lnTo>
                    <a:pt x="93061" y="61517"/>
                  </a:lnTo>
                  <a:lnTo>
                    <a:pt x="129575" y="35710"/>
                  </a:lnTo>
                  <a:lnTo>
                    <a:pt x="170332" y="16363"/>
                  </a:lnTo>
                  <a:lnTo>
                    <a:pt x="214593" y="4213"/>
                  </a:lnTo>
                  <a:lnTo>
                    <a:pt x="261619" y="0"/>
                  </a:lnTo>
                  <a:lnTo>
                    <a:pt x="2624835" y="0"/>
                  </a:lnTo>
                  <a:lnTo>
                    <a:pt x="2671872" y="4213"/>
                  </a:lnTo>
                  <a:lnTo>
                    <a:pt x="2716138" y="16363"/>
                  </a:lnTo>
                  <a:lnTo>
                    <a:pt x="2756897" y="35710"/>
                  </a:lnTo>
                  <a:lnTo>
                    <a:pt x="2793409" y="61517"/>
                  </a:lnTo>
                  <a:lnTo>
                    <a:pt x="2824938" y="93046"/>
                  </a:lnTo>
                  <a:lnTo>
                    <a:pt x="2850745" y="129558"/>
                  </a:lnTo>
                  <a:lnTo>
                    <a:pt x="2870092" y="170317"/>
                  </a:lnTo>
                  <a:lnTo>
                    <a:pt x="2882242" y="214583"/>
                  </a:lnTo>
                  <a:lnTo>
                    <a:pt x="2886456" y="261619"/>
                  </a:lnTo>
                  <a:lnTo>
                    <a:pt x="2886456" y="1308099"/>
                  </a:lnTo>
                  <a:lnTo>
                    <a:pt x="2882242" y="1355126"/>
                  </a:lnTo>
                  <a:lnTo>
                    <a:pt x="2870092" y="1399387"/>
                  </a:lnTo>
                  <a:lnTo>
                    <a:pt x="2850745" y="1440144"/>
                  </a:lnTo>
                  <a:lnTo>
                    <a:pt x="2824938" y="1476658"/>
                  </a:lnTo>
                  <a:lnTo>
                    <a:pt x="2793409" y="1508189"/>
                  </a:lnTo>
                  <a:lnTo>
                    <a:pt x="2756897" y="1534001"/>
                  </a:lnTo>
                  <a:lnTo>
                    <a:pt x="2716138" y="1553352"/>
                  </a:lnTo>
                  <a:lnTo>
                    <a:pt x="2671872" y="1565504"/>
                  </a:lnTo>
                  <a:lnTo>
                    <a:pt x="2624835" y="1569719"/>
                  </a:lnTo>
                  <a:lnTo>
                    <a:pt x="261619" y="1569719"/>
                  </a:lnTo>
                  <a:lnTo>
                    <a:pt x="214593" y="1565504"/>
                  </a:lnTo>
                  <a:lnTo>
                    <a:pt x="170332" y="1553352"/>
                  </a:lnTo>
                  <a:lnTo>
                    <a:pt x="129575" y="1534001"/>
                  </a:lnTo>
                  <a:lnTo>
                    <a:pt x="93061" y="1508189"/>
                  </a:lnTo>
                  <a:lnTo>
                    <a:pt x="61530" y="1476658"/>
                  </a:lnTo>
                  <a:lnTo>
                    <a:pt x="35718" y="1440144"/>
                  </a:lnTo>
                  <a:lnTo>
                    <a:pt x="16367" y="1399387"/>
                  </a:lnTo>
                  <a:lnTo>
                    <a:pt x="4215" y="1355126"/>
                  </a:lnTo>
                  <a:lnTo>
                    <a:pt x="0" y="1308099"/>
                  </a:lnTo>
                  <a:lnTo>
                    <a:pt x="0" y="261619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297050" y="5351170"/>
            <a:ext cx="2442210" cy="11207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оформление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рельефно- точечным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шрифтом </a:t>
            </a:r>
            <a:r>
              <a:rPr sz="2000" dirty="0">
                <a:latin typeface="Times New Roman"/>
                <a:cs typeface="Times New Roman"/>
              </a:rPr>
              <a:t>Брайля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слепых)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58055" y="5045962"/>
            <a:ext cx="3027045" cy="1732914"/>
            <a:chOff x="4258055" y="5045962"/>
            <a:chExt cx="3027045" cy="1732914"/>
          </a:xfrm>
        </p:grpSpPr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58055" y="5045962"/>
              <a:ext cx="3026663" cy="17327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8827" y="5138927"/>
              <a:ext cx="2886455" cy="159258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38827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30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30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801870" y="5342940"/>
            <a:ext cx="1960880" cy="11239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ct val="86700"/>
              </a:lnSpc>
              <a:spcBef>
                <a:spcPts val="42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экзаменационных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слабовидящих)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519416" y="5045962"/>
            <a:ext cx="3027045" cy="1734820"/>
            <a:chOff x="7519416" y="5045962"/>
            <a:chExt cx="3027045" cy="1734820"/>
          </a:xfrm>
        </p:grpSpPr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9416" y="5045962"/>
              <a:ext cx="3026664" cy="17327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59040" y="5085586"/>
              <a:ext cx="2977896" cy="16946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00188" y="5138927"/>
              <a:ext cx="2886455" cy="159258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600188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29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29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770621" y="5219446"/>
            <a:ext cx="2548255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24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выполнение</a:t>
            </a:r>
            <a:endParaRPr sz="2000">
              <a:latin typeface="Times New Roman"/>
              <a:cs typeface="Times New Roman"/>
            </a:endParaRPr>
          </a:p>
          <a:p>
            <a:pPr marL="44450" marR="36830" algn="ctr">
              <a:lnSpc>
                <a:spcPts val="2060"/>
              </a:lnSpc>
              <a:spcBef>
                <a:spcPts val="195"/>
              </a:spcBef>
            </a:pPr>
            <a:r>
              <a:rPr sz="2000" dirty="0">
                <a:latin typeface="Times New Roman"/>
                <a:cs typeface="Times New Roman"/>
              </a:rPr>
              <a:t>письменной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компьютере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12700" marR="5080" indent="507365">
              <a:lnSpc>
                <a:spcPts val="2060"/>
              </a:lnSpc>
              <a:spcBef>
                <a:spcPts val="20"/>
              </a:spcBef>
            </a:pPr>
            <a:r>
              <a:rPr sz="2000" dirty="0">
                <a:latin typeface="Times New Roman"/>
                <a:cs typeface="Times New Roman"/>
              </a:rPr>
              <a:t>желанию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НОДА)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422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Статьи Порядка ГИА по созданию условий для участников с ОВЗ/инвалидов</a:t>
            </a:r>
            <a:endParaRPr lang="ru-RU" altLang="ru-RU" sz="3600" b="1" dirty="0">
              <a:solidFill>
                <a:srgbClr val="002060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896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Порядок ГИА-11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ст</a:t>
            </a:r>
            <a:r>
              <a:rPr lang="ru-RU" dirty="0" smtClean="0"/>
              <a:t> .59 – условия проведения ГИА</a:t>
            </a:r>
          </a:p>
          <a:p>
            <a:r>
              <a:rPr lang="ru-RU" dirty="0" err="1" smtClean="0"/>
              <a:t>ст</a:t>
            </a:r>
            <a:r>
              <a:rPr lang="ru-RU" dirty="0" smtClean="0"/>
              <a:t> .60  – особые условия проведения ГИА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68106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Порядок ГИА-9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ст</a:t>
            </a:r>
            <a:r>
              <a:rPr lang="ru-RU" dirty="0" smtClean="0"/>
              <a:t> .50 – условия проведения ГИА</a:t>
            </a:r>
          </a:p>
          <a:p>
            <a:r>
              <a:rPr lang="ru-RU" dirty="0" err="1" smtClean="0"/>
              <a:t>ст</a:t>
            </a:r>
            <a:r>
              <a:rPr lang="ru-RU" dirty="0" smtClean="0"/>
              <a:t> .51  – особые условия проведения ГИА</a:t>
            </a:r>
          </a:p>
          <a:p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64029" y="4114800"/>
            <a:ext cx="10515600" cy="258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Получение Заключения ПМПК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Незамедлительное  предоставление  в ОО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Заявление на создание условий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Предоставление ответственному секретарю ГЭК 	пакета документов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Создание условий в ППЭ, подготовка РЦОИ требуемых условий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80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230" y="374146"/>
            <a:ext cx="9144000" cy="5318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Выплата компенсации за участие в ГИА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23081" y="792335"/>
            <a:ext cx="6666807" cy="509581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smtClean="0"/>
              <a:t>Выплаты носят компенсационный характер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Выплаты осуществляются </a:t>
            </a:r>
            <a:r>
              <a:rPr lang="ru-RU" b="1" dirty="0" smtClean="0">
                <a:solidFill>
                  <a:srgbClr val="FF0000"/>
                </a:solidFill>
              </a:rPr>
              <a:t>педагогическим работникам</a:t>
            </a:r>
            <a:r>
              <a:rPr lang="ru-RU" dirty="0" smtClean="0"/>
              <a:t>, участвующим в подготовке и проведении ГИА (п.2)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Заработная плата на основной работе сохраняется (п. 3)</a:t>
            </a:r>
          </a:p>
          <a:p>
            <a:pPr marL="457200" indent="-457200" algn="just">
              <a:buAutoNum type="arabicPeriod"/>
            </a:pPr>
            <a:r>
              <a:rPr lang="ru-RU" dirty="0"/>
              <a:t>Выплата компенсации работникам государственных и муниципальных образовательных организаций производится организацией </a:t>
            </a:r>
            <a:r>
              <a:rPr lang="ru-RU" dirty="0" smtClean="0"/>
              <a:t>работодателем (п.4)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Размер выплат для тех. специалистам, организаторам, ассистентам, инструкторам, верификаторам  - 183 руб./час, иным категориям -191 </a:t>
            </a:r>
            <a:r>
              <a:rPr lang="ru-RU" dirty="0"/>
              <a:t>руб./</a:t>
            </a:r>
            <a:r>
              <a:rPr lang="ru-RU" dirty="0" smtClean="0"/>
              <a:t>час (п.5)</a:t>
            </a:r>
          </a:p>
          <a:p>
            <a:pPr marL="457200" indent="-457200" algn="just">
              <a:buAutoNum type="arabicPeriod"/>
            </a:pPr>
            <a:endParaRPr lang="ru-RU" dirty="0" smtClean="0"/>
          </a:p>
          <a:p>
            <a:pPr marL="457200" indent="-457200" algn="just">
              <a:buAutoNum type="arabicPeriod"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2633" y="972590"/>
            <a:ext cx="4806950" cy="5780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"/>
            <a:ext cx="1280271" cy="127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374" y="0"/>
            <a:ext cx="2743625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19" y="822962"/>
            <a:ext cx="4306859" cy="5788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12" y="107431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Расчет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  <a:t>компенсации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/>
              </a:rPr>
              <a:t>работникам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/>
              </a:rPr>
              <a:t>ППЭ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по норме затрат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50" y="1803194"/>
            <a:ext cx="4909617" cy="308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137" y="5425316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59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2564" y="595342"/>
            <a:ext cx="6443749" cy="58553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</a:t>
            </a:r>
            <a:r>
              <a:rPr lang="ru-RU" dirty="0"/>
              <a:t>асчет </a:t>
            </a:r>
            <a:r>
              <a:rPr lang="ru-RU" dirty="0">
                <a:solidFill>
                  <a:srgbClr val="C00000"/>
                </a:solidFill>
              </a:rPr>
              <a:t>компенсации  председателям и заместителям председателей </a:t>
            </a:r>
            <a:r>
              <a:rPr lang="ru-RU" dirty="0" smtClean="0">
                <a:solidFill>
                  <a:srgbClr val="C00000"/>
                </a:solidFill>
              </a:rPr>
              <a:t>ПК, членам КК, экспертам ПК, </a:t>
            </a:r>
            <a:r>
              <a:rPr lang="ru-RU" dirty="0">
                <a:solidFill>
                  <a:srgbClr val="C00000"/>
                </a:solidFill>
              </a:rPr>
              <a:t>привлекаемым к работе в </a:t>
            </a:r>
            <a:r>
              <a:rPr lang="ru-RU" dirty="0" smtClean="0">
                <a:solidFill>
                  <a:srgbClr val="C00000"/>
                </a:solidFill>
              </a:rPr>
              <a:t>КК  </a:t>
            </a:r>
            <a:r>
              <a:rPr lang="ru-RU" dirty="0"/>
              <a:t>в соответствии с фактически затраченным </a:t>
            </a:r>
            <a:r>
              <a:rPr lang="ru-RU" dirty="0" smtClean="0"/>
              <a:t>временем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Расчет компенсации </a:t>
            </a:r>
            <a:r>
              <a:rPr lang="ru-RU" dirty="0" smtClean="0">
                <a:solidFill>
                  <a:srgbClr val="C00000"/>
                </a:solidFill>
              </a:rPr>
              <a:t>верификаторам</a:t>
            </a:r>
            <a:r>
              <a:rPr lang="ru-RU" dirty="0" smtClean="0"/>
              <a:t> </a:t>
            </a:r>
            <a:r>
              <a:rPr lang="ru-RU" dirty="0"/>
              <a:t>экзаменационных материалов – по количеству обработанных </a:t>
            </a:r>
            <a:r>
              <a:rPr lang="ru-RU" dirty="0" smtClean="0"/>
              <a:t>ЭМ </a:t>
            </a:r>
            <a:r>
              <a:rPr lang="ru-RU" dirty="0"/>
              <a:t>при норме 116 страниц в час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Расчет компенсации </a:t>
            </a:r>
            <a:r>
              <a:rPr lang="ru-RU" dirty="0" smtClean="0">
                <a:solidFill>
                  <a:srgbClr val="C00000"/>
                </a:solidFill>
              </a:rPr>
              <a:t>экспертам ПК  </a:t>
            </a:r>
            <a:r>
              <a:rPr lang="ru-RU" dirty="0" smtClean="0"/>
              <a:t>по количеству </a:t>
            </a:r>
            <a:r>
              <a:rPr lang="ru-RU" dirty="0"/>
              <a:t>проверенных развернутых ответов участников ГИА </a:t>
            </a:r>
            <a:r>
              <a:rPr lang="ru-RU" dirty="0" smtClean="0"/>
              <a:t>  </a:t>
            </a:r>
            <a:r>
              <a:rPr lang="ru-RU" dirty="0"/>
              <a:t>в соответствии с нормами затрат времени на проверку одного развернутого ответа с учетом </a:t>
            </a:r>
            <a:r>
              <a:rPr lang="ru-RU" dirty="0" smtClean="0"/>
              <a:t>предмета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Расчет </a:t>
            </a:r>
            <a:r>
              <a:rPr lang="ru-RU" dirty="0" smtClean="0"/>
              <a:t>компенсации </a:t>
            </a:r>
            <a:r>
              <a:rPr lang="ru-RU" dirty="0" smtClean="0">
                <a:solidFill>
                  <a:srgbClr val="C00000"/>
                </a:solidFill>
              </a:rPr>
              <a:t>тех. специалистов КЕГЭ </a:t>
            </a:r>
            <a:r>
              <a:rPr lang="ru-RU" dirty="0" smtClean="0"/>
              <a:t>–по количеству установленных станций при норме 4 часа на подготовку 1 станции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13" y="1293855"/>
            <a:ext cx="4716292" cy="4458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37" y="0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3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04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Расчет выплаты компенсации работникам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ППЭ</a:t>
            </a:r>
            <a:endParaRPr lang="ru-RU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71" y="2195961"/>
            <a:ext cx="10515600" cy="1216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3" y="4366721"/>
            <a:ext cx="10977174" cy="1473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137" y="0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6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Расчет размера компенсации эксперта ПК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4" y="1931936"/>
            <a:ext cx="11396370" cy="1260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4" y="4032701"/>
            <a:ext cx="10629451" cy="166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137" y="-38031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2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97" y="2504055"/>
            <a:ext cx="11603405" cy="84597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23560"/>
            <a:ext cx="935181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Расчет размера компенсации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председателям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 и заместителям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ПК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37" y="0"/>
            <a:ext cx="34018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814" y="936163"/>
            <a:ext cx="11406448" cy="538982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Регламентированы </a:t>
            </a:r>
            <a:r>
              <a:rPr lang="ru-RU" dirty="0">
                <a:solidFill>
                  <a:srgbClr val="FF0000"/>
                </a:solidFill>
              </a:rPr>
              <a:t>случаи опоздания </a:t>
            </a:r>
            <a:r>
              <a:rPr lang="ru-RU" dirty="0"/>
              <a:t>участников экзаменов на экзамен и порядок действий лиц, привлекаемых к организации и проведению экзаменов в ППЭ, в целях совершенствования организационной процедуры проведения экзаменов (п. 68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Регламентирована </a:t>
            </a:r>
            <a:r>
              <a:rPr lang="ru-RU" dirty="0">
                <a:solidFill>
                  <a:srgbClr val="FF0000"/>
                </a:solidFill>
              </a:rPr>
              <a:t>ситуация</a:t>
            </a:r>
            <a:r>
              <a:rPr lang="ru-RU" dirty="0"/>
              <a:t> и порядок действий лиц, привлекаемых к организации и проведению экзаменов в ППЭ, в случае </a:t>
            </a:r>
            <a:r>
              <a:rPr lang="ru-RU" dirty="0">
                <a:solidFill>
                  <a:srgbClr val="FF0000"/>
                </a:solidFill>
              </a:rPr>
              <a:t>неявки всех участников экзаменов,</a:t>
            </a:r>
            <a:r>
              <a:rPr lang="ru-RU" dirty="0"/>
              <a:t> распределенных в ППЭ и (или) отдельные аудитории ППЭ, в ППЭ в день проведения экзамена (п. 68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Установлен </a:t>
            </a:r>
            <a:r>
              <a:rPr lang="ru-RU" dirty="0">
                <a:solidFill>
                  <a:srgbClr val="FF0000"/>
                </a:solidFill>
              </a:rPr>
              <a:t>запрет привлекать </a:t>
            </a:r>
            <a:r>
              <a:rPr lang="ru-RU" dirty="0"/>
              <a:t>в качестве руководителей ППЭ, организаторов, членов ГЭК, технических специалистов и экзаменаторов-собеседников </a:t>
            </a:r>
            <a:r>
              <a:rPr lang="ru-RU" dirty="0">
                <a:solidFill>
                  <a:srgbClr val="FF0000"/>
                </a:solidFill>
              </a:rPr>
              <a:t>близких родственников </a:t>
            </a:r>
            <a:r>
              <a:rPr lang="ru-RU" dirty="0"/>
              <a:t>участников ГИА-11, сдающих экзамен в данном ППЭ (п. 66)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Установлено, что лица, </a:t>
            </a:r>
            <a:r>
              <a:rPr lang="ru-RU" dirty="0">
                <a:solidFill>
                  <a:srgbClr val="FF0000"/>
                </a:solidFill>
              </a:rPr>
              <a:t>привлекаемые к проведению</a:t>
            </a:r>
            <a:r>
              <a:rPr lang="ru-RU" dirty="0"/>
              <a:t> экзамена в ППЭ, общественные наблюдатели, а также участники экзаменов, покинувшие ППЭ в день проведения экзамена, </a:t>
            </a:r>
            <a:r>
              <a:rPr lang="ru-RU" dirty="0">
                <a:solidFill>
                  <a:srgbClr val="FF0000"/>
                </a:solidFill>
              </a:rPr>
              <a:t>повторно в ППЭ </a:t>
            </a:r>
            <a:r>
              <a:rPr lang="ru-RU" dirty="0"/>
              <a:t>в указанный день </a:t>
            </a:r>
            <a:r>
              <a:rPr lang="ru-RU" dirty="0">
                <a:solidFill>
                  <a:srgbClr val="FF0000"/>
                </a:solidFill>
              </a:rPr>
              <a:t>не допускаются</a:t>
            </a:r>
            <a:r>
              <a:rPr lang="ru-RU" dirty="0"/>
              <a:t> (п. 68)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Установлено, что </a:t>
            </a:r>
            <a:r>
              <a:rPr lang="ru-RU" dirty="0">
                <a:solidFill>
                  <a:srgbClr val="FF0000"/>
                </a:solidFill>
              </a:rPr>
              <a:t>техническим специалистам разрешено использовать средства связи</a:t>
            </a:r>
            <a:r>
              <a:rPr lang="ru-RU" dirty="0"/>
              <a:t> в Штабе ППЭ и только в связи со служебной необходимостью (п. 72)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671946" y="173932"/>
            <a:ext cx="10515600" cy="9399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ГИА-11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2516" y="-24938"/>
            <a:ext cx="2449484" cy="10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94807" y="1564486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90" y="5028293"/>
            <a:ext cx="4151736" cy="17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25703" cy="13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6" y="1459865"/>
            <a:ext cx="11762509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Конкретизирована категория участников ГИА-11, которые по решению председателя ГЭК </a:t>
            </a:r>
            <a:r>
              <a:rPr lang="ru-RU" dirty="0">
                <a:solidFill>
                  <a:srgbClr val="FF0000"/>
                </a:solidFill>
              </a:rPr>
              <a:t>допускаются </a:t>
            </a:r>
            <a:r>
              <a:rPr lang="ru-RU" dirty="0"/>
              <a:t>к ГИА-11 по соответствующему учебному предмету (соответствующим учебным предметам) </a:t>
            </a:r>
            <a:r>
              <a:rPr lang="ru-RU" dirty="0">
                <a:solidFill>
                  <a:srgbClr val="FF0000"/>
                </a:solidFill>
              </a:rPr>
              <a:t>в дополнительный период </a:t>
            </a:r>
            <a:r>
              <a:rPr lang="ru-RU" dirty="0"/>
              <a:t>(п. 94)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Конфликтная комиссия переименована в Апелляционную комиссию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Кандидатура председателя АК согласовывается с РОН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Установлена рекомендуемая продолжительность рассмотрения апелляции о несогласии с выставленными баллами</a:t>
            </a:r>
            <a:r>
              <a:rPr lang="ru-RU" u="sng" dirty="0"/>
              <a:t> </a:t>
            </a:r>
            <a:r>
              <a:rPr lang="ru-RU" dirty="0"/>
              <a:t>(п. 108</a:t>
            </a:r>
            <a:r>
              <a:rPr lang="ru-RU" dirty="0" smtClean="0"/>
              <a:t>)- 20 мин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Уточнены требования к лицам, входящим в состав предметных комиссий (п. 40</a:t>
            </a:r>
            <a:r>
              <a:rPr lang="ru-RU" dirty="0" smtClean="0"/>
              <a:t>)-наличие документа о ПК (не менее 18 часов) по оцениванию экзаменационных работ, полученному в течение 3-х лет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66006" y="149629"/>
            <a:ext cx="10515600" cy="10390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ГИА-11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78" y="419355"/>
            <a:ext cx="10156767" cy="8069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68" y="1172096"/>
            <a:ext cx="11795760" cy="568590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Заявления</a:t>
            </a:r>
            <a:r>
              <a:rPr lang="ru-RU" dirty="0"/>
              <a:t> об участии в ГИА нужно будет подать </a:t>
            </a:r>
            <a:r>
              <a:rPr lang="ru-RU" dirty="0">
                <a:solidFill>
                  <a:srgbClr val="FF0000"/>
                </a:solidFill>
              </a:rPr>
              <a:t>до 1 марта </a:t>
            </a:r>
            <a:r>
              <a:rPr lang="ru-RU" dirty="0"/>
              <a:t>включительно, !!! позже этого срока можно подать заявление только при наличии уважительных </a:t>
            </a:r>
            <a:r>
              <a:rPr lang="ru-RU" dirty="0" smtClean="0"/>
              <a:t>причин </a:t>
            </a:r>
            <a:r>
              <a:rPr lang="ru-RU" dirty="0"/>
              <a:t>(</a:t>
            </a:r>
            <a:r>
              <a:rPr lang="ru-RU" dirty="0" smtClean="0"/>
              <a:t>болезни или  иных обстоятельств), </a:t>
            </a:r>
            <a:r>
              <a:rPr lang="ru-RU" dirty="0"/>
              <a:t>подтвержденных </a:t>
            </a:r>
            <a:r>
              <a:rPr lang="ru-RU" dirty="0" smtClean="0"/>
              <a:t>документально (п.12).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Установлено, что </a:t>
            </a:r>
            <a:r>
              <a:rPr lang="ru-RU" dirty="0">
                <a:solidFill>
                  <a:srgbClr val="FF0000"/>
                </a:solidFill>
              </a:rPr>
              <a:t>копии рекомендаций ПМПК</a:t>
            </a:r>
            <a:r>
              <a:rPr lang="ru-RU" dirty="0"/>
              <a:t>, копии справок, подтверждающих инвалидность, должны быть заверены надлежащим образом (</a:t>
            </a:r>
            <a:r>
              <a:rPr lang="ru-RU" dirty="0" err="1"/>
              <a:t>пп</a:t>
            </a:r>
            <a:r>
              <a:rPr lang="ru-RU" dirty="0"/>
              <a:t>. 13, 19, 49, 50, 51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Установлена </a:t>
            </a:r>
            <a:r>
              <a:rPr lang="ru-RU" dirty="0" smtClean="0"/>
              <a:t>возможность по решению ОИВ </a:t>
            </a:r>
            <a:r>
              <a:rPr lang="ru-RU" dirty="0"/>
              <a:t>проведения </a:t>
            </a:r>
            <a:r>
              <a:rPr lang="ru-RU" dirty="0">
                <a:solidFill>
                  <a:srgbClr val="FF0000"/>
                </a:solidFill>
              </a:rPr>
              <a:t>итогового собеседования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дистанционной форме </a:t>
            </a:r>
            <a:r>
              <a:rPr lang="ru-RU" dirty="0"/>
              <a:t>(п. 20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Изменена дополнительная дата проведения итогового собеседования (вместо первого рабочего понедельника мая – третий понедельник апреля (п. 24)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i="1" dirty="0" smtClean="0">
                <a:solidFill>
                  <a:srgbClr val="FF0000"/>
                </a:solidFill>
              </a:rPr>
              <a:t>Установлены </a:t>
            </a:r>
            <a:r>
              <a:rPr lang="ru-RU" i="1" dirty="0">
                <a:solidFill>
                  <a:srgbClr val="FF0000"/>
                </a:solidFill>
              </a:rPr>
              <a:t>следующие </a:t>
            </a:r>
            <a:r>
              <a:rPr lang="ru-RU" i="1" dirty="0" smtClean="0">
                <a:solidFill>
                  <a:srgbClr val="FF0000"/>
                </a:solidFill>
              </a:rPr>
              <a:t>сроки итогового собеседования</a:t>
            </a:r>
            <a:r>
              <a:rPr lang="ru-RU" i="1" dirty="0" smtClean="0"/>
              <a:t>: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	Основная дата – </a:t>
            </a:r>
            <a:r>
              <a:rPr lang="ru-RU" i="1" dirty="0" smtClean="0"/>
              <a:t>вторая среда февраля– </a:t>
            </a:r>
            <a:r>
              <a:rPr lang="ru-RU" i="1" dirty="0" smtClean="0">
                <a:solidFill>
                  <a:srgbClr val="FF0000"/>
                </a:solidFill>
              </a:rPr>
              <a:t>14 февраля 2024</a:t>
            </a:r>
            <a:r>
              <a:rPr lang="ru-RU" i="1" dirty="0" smtClean="0"/>
              <a:t>;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	Дополнительная дата </a:t>
            </a:r>
            <a:r>
              <a:rPr lang="ru-RU" i="1" dirty="0" smtClean="0"/>
              <a:t>– вторая рабочая среда марта– </a:t>
            </a:r>
            <a:r>
              <a:rPr lang="ru-RU" i="1" dirty="0" smtClean="0">
                <a:solidFill>
                  <a:srgbClr val="FF0000"/>
                </a:solidFill>
              </a:rPr>
              <a:t>13 марта 2024</a:t>
            </a:r>
            <a:r>
              <a:rPr lang="ru-RU" i="1" dirty="0"/>
              <a:t>;</a:t>
            </a:r>
          </a:p>
          <a:p>
            <a:pPr marL="0" indent="0">
              <a:buNone/>
            </a:pPr>
            <a:r>
              <a:rPr lang="ru-RU" i="1" dirty="0"/>
              <a:t>	Дополнительная дата – третий понедельник </a:t>
            </a:r>
            <a:r>
              <a:rPr lang="ru-RU" i="1" dirty="0" smtClean="0"/>
              <a:t>апреля </a:t>
            </a:r>
            <a:r>
              <a:rPr lang="ru-RU" i="1" dirty="0"/>
              <a:t>– </a:t>
            </a:r>
            <a:r>
              <a:rPr lang="ru-RU" i="1" dirty="0" smtClean="0">
                <a:solidFill>
                  <a:srgbClr val="FF0000"/>
                </a:solidFill>
              </a:rPr>
              <a:t>15 </a:t>
            </a:r>
            <a:r>
              <a:rPr lang="ru-RU" i="1" dirty="0">
                <a:solidFill>
                  <a:srgbClr val="FF0000"/>
                </a:solidFill>
              </a:rPr>
              <a:t>апреля 2024</a:t>
            </a:r>
            <a:r>
              <a:rPr lang="ru-RU" i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Установлено требование о запрете участникам итогового собеседования иметь при себе средства связи, фото-, аудио- и видеоаппаратуру, справочные материалы, письменные заметки и иные средства хранения и передачи информации </a:t>
            </a:r>
            <a:r>
              <a:rPr lang="ru-RU" dirty="0" smtClean="0"/>
              <a:t>(</a:t>
            </a:r>
            <a:r>
              <a:rPr lang="ru-RU" dirty="0"/>
              <a:t>п. 22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Установлено, что участники итогового собеседования, нарушившие требования Порядка, удаляются с итогового собеседования (п.22</a:t>
            </a:r>
            <a:r>
              <a:rPr lang="ru-RU" dirty="0" smtClean="0"/>
              <a:t>) и </a:t>
            </a:r>
            <a:r>
              <a:rPr lang="ru-RU" dirty="0"/>
              <a:t>допускаются </a:t>
            </a:r>
            <a:r>
              <a:rPr lang="ru-RU" dirty="0" smtClean="0"/>
              <a:t>в </a:t>
            </a:r>
            <a:r>
              <a:rPr lang="ru-RU" dirty="0"/>
              <a:t>дополнительные даты в текущем учебном году </a:t>
            </a:r>
            <a:r>
              <a:rPr lang="ru-RU" dirty="0" smtClean="0"/>
              <a:t>(</a:t>
            </a:r>
            <a:r>
              <a:rPr lang="ru-RU" dirty="0"/>
              <a:t>п. 24)</a:t>
            </a:r>
            <a:endParaRPr lang="ru-RU" dirty="0" smtClean="0"/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47404" cy="1042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9923" y="-24938"/>
            <a:ext cx="2652077" cy="1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898" y="198871"/>
            <a:ext cx="10515600" cy="50771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/>
              </a:rPr>
              <a:t>Изменения в Порядке ГИА-9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3" y="803160"/>
            <a:ext cx="10931236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Регламентировано </a:t>
            </a:r>
            <a:r>
              <a:rPr lang="ru-RU" sz="2400" dirty="0">
                <a:solidFill>
                  <a:srgbClr val="FF0000"/>
                </a:solidFill>
              </a:rPr>
              <a:t>количество лиц</a:t>
            </a:r>
            <a:r>
              <a:rPr lang="ru-RU" sz="2400" dirty="0"/>
              <a:t>, привлекаемых к организации </a:t>
            </a:r>
            <a:r>
              <a:rPr lang="ru-RU" sz="2400" dirty="0" smtClean="0"/>
              <a:t>и </a:t>
            </a:r>
            <a:r>
              <a:rPr lang="ru-RU" sz="2400" dirty="0"/>
              <a:t>проведению экзамена, </a:t>
            </a:r>
            <a:r>
              <a:rPr lang="ru-RU" sz="2400" dirty="0">
                <a:solidFill>
                  <a:srgbClr val="FF0000"/>
                </a:solidFill>
              </a:rPr>
              <a:t>в ППЭ, организованном на дому</a:t>
            </a:r>
            <a:r>
              <a:rPr lang="ru-RU" sz="2400" dirty="0"/>
              <a:t>, в медицинской организации (п. 56</a:t>
            </a:r>
            <a:r>
              <a:rPr lang="ru-RU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Установлен </a:t>
            </a:r>
            <a:r>
              <a:rPr lang="ru-RU" sz="2400" dirty="0">
                <a:solidFill>
                  <a:srgbClr val="FF0000"/>
                </a:solidFill>
              </a:rPr>
              <a:t>запрет привлекать </a:t>
            </a:r>
            <a:r>
              <a:rPr lang="ru-RU" sz="2400" dirty="0"/>
              <a:t>в качестве руководителей и организаторов ППЭ, членов ГЭК, технических специалистов, специалистов по проведению инструктажа и обеспечению лабораторных работ, экзаменаторов-собеседников, экспертов, оценивающих выполнение лабораторных работ, </a:t>
            </a:r>
            <a:r>
              <a:rPr lang="ru-RU" sz="2400" dirty="0">
                <a:solidFill>
                  <a:srgbClr val="FF0000"/>
                </a:solidFill>
              </a:rPr>
              <a:t>близких родственников</a:t>
            </a:r>
            <a:r>
              <a:rPr lang="ru-RU" sz="2400" dirty="0"/>
              <a:t> участников ГИА, сдающих экзамен в данном ППЭ (п. 56)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Регламентированы случаи опоздания участника ГИА-9 на экзамен (п. 58)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Регламентирована ситуация и порядок действий </a:t>
            </a:r>
            <a:r>
              <a:rPr lang="ru-RU" sz="2400" dirty="0">
                <a:solidFill>
                  <a:srgbClr val="FF0000"/>
                </a:solidFill>
              </a:rPr>
              <a:t>в случае неявки всех участников </a:t>
            </a:r>
            <a:r>
              <a:rPr lang="ru-RU" sz="2400" dirty="0"/>
              <a:t>ГИА-9, распределенных в ППЭ и (или) отдельные аудитории ППЭ, в ППЭ в день проведения экзамена (п. 58)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Установлено, что лица, привлекаемые к проведению экзамена в ППЭ, общественные наблюдатели, а также участники ГИА-9, покинувшие ППЭ в день проведения экзамена, повторно в ППЭ </a:t>
            </a:r>
            <a:r>
              <a:rPr lang="ru-RU" sz="2400" dirty="0" smtClean="0"/>
              <a:t>в </a:t>
            </a:r>
            <a:r>
              <a:rPr lang="ru-RU" sz="2400" dirty="0"/>
              <a:t>указанный день не допускаются (п. 58)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endParaRPr lang="ru-RU" sz="1200" dirty="0"/>
          </a:p>
          <a:p>
            <a:endParaRPr lang="ru-RU" sz="1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8276" y="-24937"/>
            <a:ext cx="2083724" cy="8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6553</Words>
  <Application>Microsoft Office PowerPoint</Application>
  <PresentationFormat>Широкоэкранный</PresentationFormat>
  <Paragraphs>1789</Paragraphs>
  <Slides>60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0" baseType="lpstr">
      <vt:lpstr>SimSun</vt:lpstr>
      <vt:lpstr>Arial</vt:lpstr>
      <vt:lpstr>Calibri</vt:lpstr>
      <vt:lpstr>Calibri Light</vt:lpstr>
      <vt:lpstr>Cambria</vt:lpstr>
      <vt:lpstr>Symbol</vt:lpstr>
      <vt:lpstr>Times New Roman</vt:lpstr>
      <vt:lpstr>Wingdings</vt:lpstr>
      <vt:lpstr>Тема Office</vt:lpstr>
      <vt:lpstr>Лист</vt:lpstr>
      <vt:lpstr>            1.Новый порядок проведения ГИА-9 и ГИА-11  2.Циклограмма работы школы по подготовке к ГИА  20 октября 2023  </vt:lpstr>
      <vt:lpstr>Новый порядок проведения ГИА-9 и ГИА-11 применяется с 1 сентября 2023 года </vt:lpstr>
      <vt:lpstr>Изменения в Порядке ГИА-11</vt:lpstr>
      <vt:lpstr>Надлежащим образом  заверенная копия</vt:lpstr>
      <vt:lpstr>Изменения в Порядке ГИА-11</vt:lpstr>
      <vt:lpstr>Изменения в Порядке ГИА-11</vt:lpstr>
      <vt:lpstr>Изменения в Порядке ГИА-11</vt:lpstr>
      <vt:lpstr>Изменения в Порядке ГИА-9</vt:lpstr>
      <vt:lpstr>Изменения в Порядке ГИА-9</vt:lpstr>
      <vt:lpstr>Изменения в Порядке ГИА-9</vt:lpstr>
      <vt:lpstr>Изменения в Порядке ГИА-9</vt:lpstr>
      <vt:lpstr> О невозможности запрета обработки персональных данных в ФИС  </vt:lpstr>
      <vt:lpstr>Циклограмма работы ОО по подготовке к ГИА</vt:lpstr>
      <vt:lpstr>Презентация PowerPoint</vt:lpstr>
      <vt:lpstr>Какие этапы работы с данными существуют</vt:lpstr>
      <vt:lpstr>Примеры анализа ТТ-9 2023 г.</vt:lpstr>
      <vt:lpstr>Презентация PowerPoint</vt:lpstr>
      <vt:lpstr>Использование анализа ГИА-2023 для подготовки к ГИА-2024</vt:lpstr>
      <vt:lpstr>Зоны особого внимания  администрации ОО </vt:lpstr>
      <vt:lpstr>Объективность выставления итоговых оценок</vt:lpstr>
      <vt:lpstr>Объективность выставления  итоговых оценок</vt:lpstr>
      <vt:lpstr>Аттестаты особого образца </vt:lpstr>
      <vt:lpstr>Причины неполучения аттестата  особого образца </vt:lpstr>
      <vt:lpstr>Презентация PowerPoint</vt:lpstr>
      <vt:lpstr>Количество участников ГИА-11, оставшихся без аттестата</vt:lpstr>
      <vt:lpstr>Презентация PowerPoint</vt:lpstr>
      <vt:lpstr>Школы, показавшие низкие результаты по нескольким предметам (по доле не преодолевших порог по ряду предметов)</vt:lpstr>
      <vt:lpstr>Количество участников ГИА-9, оставшихся без аттестата</vt:lpstr>
      <vt:lpstr>Презентация PowerPoint</vt:lpstr>
      <vt:lpstr>Презентация PowerPoint</vt:lpstr>
      <vt:lpstr>Дорожная карта по подготовке к ГИА-2024 </vt:lpstr>
      <vt:lpstr>Статистико-аналитический отчет о результатах ГИА -2023</vt:lpstr>
      <vt:lpstr>Презентация PowerPoint</vt:lpstr>
      <vt:lpstr>Планируемые изменения в КИМ ЕГЭ 2024 года </vt:lpstr>
      <vt:lpstr>Презентация PowerPoint</vt:lpstr>
      <vt:lpstr>Презентация PowerPoint</vt:lpstr>
      <vt:lpstr>Приоритетные направления работы по подготовке к ГИА  в сентябре-октябре </vt:lpstr>
      <vt:lpstr>Основные направления в части улучшения качества подготовки выпускников к ГИА</vt:lpstr>
      <vt:lpstr>Тренировочное сочинение /изложение 27 октября </vt:lpstr>
      <vt:lpstr>Информационная работа по подготовке к ГИА</vt:lpstr>
      <vt:lpstr>Доля выбравших предметы ГИА  в 9 и 11 классах</vt:lpstr>
      <vt:lpstr>Внесение данных в РИС</vt:lpstr>
      <vt:lpstr>Заполнение РИС ГИА </vt:lpstr>
      <vt:lpstr>Заполнение РИС ГИА </vt:lpstr>
      <vt:lpstr>Изменения в РИС ГИА </vt:lpstr>
      <vt:lpstr>РАБОТА с участниками с ОВЗ </vt:lpstr>
      <vt:lpstr>Обучающиеся с умственной отсталостью  (интеллектуальными нарушениями) относятся к категории обучающихся с ОВЗ, но не являются участниками ГИА</vt:lpstr>
      <vt:lpstr>ГИА-11</vt:lpstr>
      <vt:lpstr>ГИА-9</vt:lpstr>
      <vt:lpstr>Презентация PowerPoint</vt:lpstr>
      <vt:lpstr>Варианты заданий ГВЭ-9 по русскому языку в письменной форме </vt:lpstr>
      <vt:lpstr>Участники ГИА с ограниченными возможностями здоровья и дети-инвалиды имеют право на:</vt:lpstr>
      <vt:lpstr>Статьи Порядка ГИА по созданию условий для участников с ОВЗ/инвалидов</vt:lpstr>
      <vt:lpstr>Выплата компенсации за участие в ГИА </vt:lpstr>
      <vt:lpstr>Расчет компенсации работникам ППЭ по норме затрат</vt:lpstr>
      <vt:lpstr>Презентация PowerPoint</vt:lpstr>
      <vt:lpstr>Расчет выплаты компенсации работникам ППЭ</vt:lpstr>
      <vt:lpstr>Расчет размера компенсации эксперта ПК</vt:lpstr>
      <vt:lpstr>Расчет размера компенсации председателям  и заместителям  ПК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Тотоева Наталья Ивановна</cp:lastModifiedBy>
  <cp:revision>212</cp:revision>
  <dcterms:created xsi:type="dcterms:W3CDTF">2022-11-03T14:23:08Z</dcterms:created>
  <dcterms:modified xsi:type="dcterms:W3CDTF">2023-10-20T14:50:02Z</dcterms:modified>
</cp:coreProperties>
</file>